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0" r:id="rId3"/>
    <p:sldId id="259" r:id="rId4"/>
    <p:sldId id="261" r:id="rId5"/>
    <p:sldId id="262" r:id="rId6"/>
    <p:sldId id="263" r:id="rId7"/>
    <p:sldId id="268" r:id="rId8"/>
    <p:sldId id="264" r:id="rId9"/>
    <p:sldId id="266" r:id="rId10"/>
    <p:sldId id="267" r:id="rId11"/>
    <p:sldId id="270" r:id="rId12"/>
    <p:sldId id="271" r:id="rId13"/>
    <p:sldId id="272" r:id="rId14"/>
    <p:sldId id="269" r:id="rId15"/>
    <p:sldId id="275" r:id="rId16"/>
    <p:sldId id="284" r:id="rId17"/>
    <p:sldId id="277" r:id="rId18"/>
    <p:sldId id="280" r:id="rId19"/>
    <p:sldId id="278" r:id="rId20"/>
    <p:sldId id="279" r:id="rId21"/>
    <p:sldId id="281" r:id="rId22"/>
    <p:sldId id="283" r:id="rId23"/>
    <p:sldId id="287" r:id="rId24"/>
    <p:sldId id="288" r:id="rId25"/>
    <p:sldId id="290" r:id="rId26"/>
    <p:sldId id="289" r:id="rId27"/>
    <p:sldId id="274" r:id="rId28"/>
    <p:sldId id="282" r:id="rId29"/>
    <p:sldId id="285" r:id="rId30"/>
    <p:sldId id="291" r:id="rId31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4"/>
    <a:srgbClr val="FF9E4A"/>
    <a:srgbClr val="AF8CCE"/>
    <a:srgbClr val="5698C7"/>
    <a:srgbClr val="E15D5D"/>
    <a:srgbClr val="5FB760"/>
    <a:srgbClr val="FFF88B"/>
    <a:srgbClr val="FFFC00"/>
    <a:srgbClr val="04C9FD"/>
    <a:srgbClr val="007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7" autoAdjust="0"/>
    <p:restoredTop sz="73169" autoAdjust="0"/>
  </p:normalViewPr>
  <p:slideViewPr>
    <p:cSldViewPr snapToObjects="1">
      <p:cViewPr>
        <p:scale>
          <a:sx n="131" d="100"/>
          <a:sy n="131" d="100"/>
        </p:scale>
        <p:origin x="1256" y="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152"/>
    </p:cViewPr>
  </p:outlineViewPr>
  <p:notesTextViewPr>
    <p:cViewPr>
      <p:scale>
        <a:sx n="155" d="100"/>
        <a:sy n="155" d="100"/>
      </p:scale>
      <p:origin x="0" y="0"/>
    </p:cViewPr>
  </p:notesTextViewPr>
  <p:notesViewPr>
    <p:cSldViewPr snapToObjects="1">
      <p:cViewPr varScale="1">
        <p:scale>
          <a:sx n="111" d="100"/>
          <a:sy n="111" d="100"/>
        </p:scale>
        <p:origin x="39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2962E43-8C42-F843-9AB9-923A07105D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 b="1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74BE112-841D-7049-97D7-FCCB4634F75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fld id="{2FD815CE-718D-5145-9D9C-828ED27554A2}" type="datetime4">
              <a:rPr lang="de-DE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9798A707-83AD-4645-9914-50AE153558F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03264B8E-81BC-3C4F-9F1F-9F051DE8E51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de-DE" altLang="de-DE"/>
              <a:t>|  </a:t>
            </a:r>
            <a:fld id="{A2111DDC-5738-6240-9BC8-BE2EAA899EED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4102" name="Picture 6" descr="tud_logo">
            <a:extLst>
              <a:ext uri="{FF2B5EF4-FFF2-40B4-BE49-F238E27FC236}">
                <a16:creationId xmlns:a16="http://schemas.microsoft.com/office/drawing/2014/main" id="{C4061A13-32AA-7D44-A45A-FB8CF4BA7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>
            <a:extLst>
              <a:ext uri="{FF2B5EF4-FFF2-40B4-BE49-F238E27FC236}">
                <a16:creationId xmlns:a16="http://schemas.microsoft.com/office/drawing/2014/main" id="{4C46E4E0-627D-084B-BDD7-A37D578A3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4104" name="Line 8">
            <a:extLst>
              <a:ext uri="{FF2B5EF4-FFF2-40B4-BE49-F238E27FC236}">
                <a16:creationId xmlns:a16="http://schemas.microsoft.com/office/drawing/2014/main" id="{89D67985-ED62-0841-8466-B8D44479D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5" name="Line 9">
            <a:extLst>
              <a:ext uri="{FF2B5EF4-FFF2-40B4-BE49-F238E27FC236}">
                <a16:creationId xmlns:a16="http://schemas.microsoft.com/office/drawing/2014/main" id="{5F962B1B-55D2-9A49-BFE6-F824AB951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6" name="Line 10">
            <a:extLst>
              <a:ext uri="{FF2B5EF4-FFF2-40B4-BE49-F238E27FC236}">
                <a16:creationId xmlns:a16="http://schemas.microsoft.com/office/drawing/2014/main" id="{52D67E2C-5222-2548-8A45-6A1A58733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tud_logo">
            <a:extLst>
              <a:ext uri="{FF2B5EF4-FFF2-40B4-BE49-F238E27FC236}">
                <a16:creationId xmlns:a16="http://schemas.microsoft.com/office/drawing/2014/main" id="{D5E1A798-6E1A-2247-B041-418B2CE9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44203464-6761-3B47-9DF2-BA6C41AAB6E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fld id="{835097CE-7E4D-DC4F-B292-E903E1038541}" type="datetime4">
              <a:rPr lang="de-DE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653E1E8-A612-F24C-94A8-CA654C09885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8975" y="923925"/>
            <a:ext cx="5461000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6D74C82-E6EE-DD4F-A035-91E91079B6A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5ABBE32D-F95A-AE44-AC4A-E03B9DD848E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520E3949-D32C-5B43-9F97-A43E84BDC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3A92E92B-D82D-DF43-AA9B-B0B2D821A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300"/>
              </a:lnSpc>
              <a:defRPr/>
            </a:pPr>
            <a:endParaRPr lang="de-DE" altLang="de-DE" sz="1000" b="1">
              <a:latin typeface="Stafford" pitchFamily="2" charset="0"/>
            </a:endParaRPr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C138FC74-539D-2443-91E1-CEDB47C05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3082" name="Line 10">
            <a:extLst>
              <a:ext uri="{FF2B5EF4-FFF2-40B4-BE49-F238E27FC236}">
                <a16:creationId xmlns:a16="http://schemas.microsoft.com/office/drawing/2014/main" id="{FDDE9A99-63DE-F64B-81C0-2101183706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3" name="Line 11">
            <a:extLst>
              <a:ext uri="{FF2B5EF4-FFF2-40B4-BE49-F238E27FC236}">
                <a16:creationId xmlns:a16="http://schemas.microsoft.com/office/drawing/2014/main" id="{ACB6476C-DFA7-8347-BEFB-F2ADF10B2BC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4" name="Line 12">
            <a:extLst>
              <a:ext uri="{FF2B5EF4-FFF2-40B4-BE49-F238E27FC236}">
                <a16:creationId xmlns:a16="http://schemas.microsoft.com/office/drawing/2014/main" id="{8D7C7F98-6B23-2244-8127-1B7124874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5" name="Line 14">
            <a:extLst>
              <a:ext uri="{FF2B5EF4-FFF2-40B4-BE49-F238E27FC236}">
                <a16:creationId xmlns:a16="http://schemas.microsoft.com/office/drawing/2014/main" id="{BE29C9B2-9092-B744-87E2-24C13E5F3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1pPr>
    <a:lvl2pPr marL="4572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2pPr>
    <a:lvl3pPr marL="9144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3pPr>
    <a:lvl4pPr marL="13716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4pPr>
    <a:lvl5pPr marL="18288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Introductional</a:t>
            </a:r>
            <a:r>
              <a:rPr lang="en-US" dirty="0"/>
              <a:t> Example: </a:t>
            </a:r>
          </a:p>
          <a:p>
            <a:r>
              <a:rPr lang="en-US" dirty="0"/>
              <a:t> - Leaving Home in the Morning</a:t>
            </a:r>
          </a:p>
          <a:p>
            <a:r>
              <a:rPr lang="en-US" dirty="0"/>
              <a:t> - Having a VOIP call, other live applications</a:t>
            </a:r>
          </a:p>
          <a:p>
            <a:r>
              <a:rPr lang="en-US" dirty="0"/>
              <a:t> - Wi-Fi connection is lost</a:t>
            </a:r>
          </a:p>
          <a:p>
            <a:r>
              <a:rPr lang="en-US" dirty="0"/>
              <a:t> - Stallings in the Applications, Buffering; even triggers User-Interactions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5021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Atmospheric pressure: </a:t>
            </a:r>
            <a:r>
              <a:rPr lang="en-US" i="1" dirty="0"/>
              <a:t>delta;</a:t>
            </a:r>
            <a:r>
              <a:rPr lang="en-US" dirty="0"/>
              <a:t> Linear acceleration: </a:t>
            </a:r>
            <a:r>
              <a:rPr lang="en-US" i="1" dirty="0"/>
              <a:t>delta;</a:t>
            </a:r>
            <a:r>
              <a:rPr lang="en-US" dirty="0"/>
              <a:t> Step counter: </a:t>
            </a:r>
            <a:r>
              <a:rPr lang="en-US" i="1" dirty="0"/>
              <a:t>delta</a:t>
            </a:r>
            <a:r>
              <a:rPr lang="en-US" dirty="0"/>
              <a:t>, Power: </a:t>
            </a:r>
            <a:r>
              <a:rPr lang="en-US" i="1" dirty="0"/>
              <a:t>is charging</a:t>
            </a:r>
            <a:r>
              <a:rPr lang="en-US" dirty="0"/>
              <a:t>, Gravity: </a:t>
            </a:r>
            <a:r>
              <a:rPr lang="en-US" i="1" dirty="0"/>
              <a:t>z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Wi-Fi: </a:t>
            </a:r>
            <a:r>
              <a:rPr lang="en-US" i="1" dirty="0"/>
              <a:t>frequency</a:t>
            </a:r>
            <a:r>
              <a:rPr lang="en-US" dirty="0"/>
              <a:t>, </a:t>
            </a:r>
            <a:r>
              <a:rPr lang="en-US" i="1" dirty="0"/>
              <a:t>speed</a:t>
            </a:r>
            <a:r>
              <a:rPr lang="en-US" dirty="0"/>
              <a:t>, </a:t>
            </a:r>
            <a:r>
              <a:rPr lang="en-US" i="1" dirty="0"/>
              <a:t>RSSI</a:t>
            </a:r>
            <a:r>
              <a:rPr lang="en-US" dirty="0"/>
              <a:t>. (8 x 60 = 480 features)</a:t>
            </a:r>
          </a:p>
          <a:p>
            <a:endParaRPr lang="en-US" dirty="0"/>
          </a:p>
          <a:p>
            <a:r>
              <a:rPr lang="en-US" dirty="0"/>
              <a:t>Reduces: through extensive experiments we found most useful features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2590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-457200"/>
            <a:r>
              <a:rPr lang="en-US" kern="0" dirty="0"/>
              <a:t>Random Forest: Baseline, fast, </a:t>
            </a:r>
            <a:r>
              <a:rPr lang="en-US" kern="0" dirty="0" err="1"/>
              <a:t>goto</a:t>
            </a:r>
            <a:r>
              <a:rPr lang="en-US" kern="0" dirty="0"/>
              <a:t> ML for simple tasks for many applications</a:t>
            </a:r>
          </a:p>
          <a:p>
            <a:pPr marL="457200" lvl="1" indent="-457200"/>
            <a:endParaRPr lang="en-US" kern="0" dirty="0"/>
          </a:p>
          <a:p>
            <a:pPr marL="457200" lvl="1" indent="-457200"/>
            <a:r>
              <a:rPr lang="en-US" kern="0" dirty="0"/>
              <a:t>Example: Random Data Split, </a:t>
            </a:r>
            <a:r>
              <a:rPr lang="en-US" i="1" kern="0" dirty="0"/>
              <a:t>Reduced Feature Vector</a:t>
            </a:r>
          </a:p>
          <a:p>
            <a:pPr marL="457200" lvl="1" indent="-457200"/>
            <a:r>
              <a:rPr lang="en-US" kern="0" dirty="0"/>
              <a:t>High loss recall (0.98), rather low loss precision (0.86)</a:t>
            </a:r>
          </a:p>
          <a:p>
            <a:pPr marL="457200" lvl="1" indent="-457200"/>
            <a:r>
              <a:rPr lang="en-US" kern="0" dirty="0"/>
              <a:t>Most losses are predicted, but there are a lot of unnecessary handovers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029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Proposed Networks defined by experiments</a:t>
            </a:r>
          </a:p>
          <a:p>
            <a:r>
              <a:rPr lang="en-US" dirty="0"/>
              <a:t>3 different Networks shown here</a:t>
            </a:r>
          </a:p>
          <a:p>
            <a:r>
              <a:rPr lang="en-US" dirty="0"/>
              <a:t>Efficiency vs. Quality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10553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Prec. / Recall of Loss class</a:t>
            </a:r>
          </a:p>
          <a:p>
            <a:r>
              <a:rPr lang="en-US" dirty="0"/>
              <a:t>NN 1 overall comparable to Random Forest</a:t>
            </a:r>
          </a:p>
          <a:p>
            <a:r>
              <a:rPr lang="en-US" dirty="0"/>
              <a:t>NN 2 and NN 3 comparably good</a:t>
            </a:r>
          </a:p>
          <a:p>
            <a:r>
              <a:rPr lang="en-US" dirty="0"/>
              <a:t>Neural Network performs well for both cases, F-Score of 0.96</a:t>
            </a:r>
          </a:p>
          <a:p>
            <a:r>
              <a:rPr lang="en-US" dirty="0"/>
              <a:t>User-based split also evaluated, available in paper</a:t>
            </a:r>
          </a:p>
          <a:p>
            <a:endParaRPr lang="en-US" dirty="0"/>
          </a:p>
          <a:p>
            <a:r>
              <a:rPr lang="en-US" dirty="0"/>
              <a:t>=&gt; ARTUR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9813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Sensons</a:t>
            </a:r>
            <a:r>
              <a:rPr lang="en-US" dirty="0"/>
              <a:t> as in the previous example</a:t>
            </a:r>
          </a:p>
          <a:p>
            <a:r>
              <a:rPr lang="en-US" dirty="0" err="1"/>
              <a:t>p_start</a:t>
            </a:r>
            <a:r>
              <a:rPr lang="en-US" dirty="0"/>
              <a:t>: start of classification (observation window filled)</a:t>
            </a:r>
          </a:p>
          <a:p>
            <a:r>
              <a:rPr lang="en-US" dirty="0" err="1"/>
              <a:t>p_end</a:t>
            </a:r>
            <a:r>
              <a:rPr lang="en-US" dirty="0"/>
              <a:t>: end of classification (no Wi-Fi connection, as reported from OS)</a:t>
            </a:r>
          </a:p>
          <a:p>
            <a:r>
              <a:rPr lang="en-US" dirty="0"/>
              <a:t>loss: the actual Wi-Fi connection loss, computed from shifting RSSI, and applying threshold</a:t>
            </a:r>
          </a:p>
          <a:p>
            <a:r>
              <a:rPr lang="en-US" dirty="0"/>
              <a:t>Ground truth: 0 if in the next 15 seconds the loss occurs</a:t>
            </a:r>
          </a:p>
          <a:p>
            <a:endParaRPr lang="en-US" dirty="0"/>
          </a:p>
          <a:p>
            <a:r>
              <a:rPr lang="en-US" dirty="0"/>
              <a:t>No correlation a single factor and the Ground Truth</a:t>
            </a:r>
          </a:p>
          <a:p>
            <a:r>
              <a:rPr lang="en-US" dirty="0"/>
              <a:t>- p_1: early loss prediction</a:t>
            </a:r>
          </a:p>
          <a:p>
            <a:r>
              <a:rPr lang="en-US" dirty="0"/>
              <a:t>- p_2: perfect prediction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5711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For eval, we built android app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Parts: on device model exec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Video player as use case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Handovers using </a:t>
            </a:r>
            <a:r>
              <a:rPr lang="en-US" dirty="0" err="1"/>
              <a:t>mptcp</a:t>
            </a:r>
            <a:endParaRPr lang="en-US" dirty="0"/>
          </a:p>
          <a:p>
            <a:pPr marL="342900" indent="-342900">
              <a:buFont typeface="Wingdings" pitchFamily="2" charset="2"/>
              <a:buChar char="§"/>
            </a:pPr>
            <a:endParaRPr lang="en-US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For model exec: </a:t>
            </a:r>
            <a:r>
              <a:rPr lang="en-US" dirty="0" err="1"/>
              <a:t>transpile</a:t>
            </a:r>
            <a:r>
              <a:rPr lang="en-US" dirty="0"/>
              <a:t> trained models to native Java code using common tools and custom code generator for data processing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err="1"/>
              <a:t>Transpiled</a:t>
            </a:r>
            <a:r>
              <a:rPr lang="en-US" dirty="0"/>
              <a:t> to </a:t>
            </a:r>
            <a:r>
              <a:rPr lang="en-US" dirty="0" err="1"/>
              <a:t>dalvik</a:t>
            </a:r>
            <a:r>
              <a:rPr lang="en-US" dirty="0"/>
              <a:t> byte code for fast execution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89779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Video player using </a:t>
            </a:r>
            <a:r>
              <a:rPr lang="en-US" dirty="0" err="1"/>
              <a:t>dash.js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 through config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Metrics: #stalls, stall duration, bitrate (</a:t>
            </a:r>
            <a:r>
              <a:rPr lang="en-US" dirty="0" err="1"/>
              <a:t>ie</a:t>
            </a:r>
            <a:r>
              <a:rPr lang="en-US" dirty="0"/>
              <a:t> quality), adaptations, buffer level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Which movie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9473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are handovers are implemented: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Compiled </a:t>
            </a:r>
            <a:r>
              <a:rPr lang="en-US" dirty="0" err="1"/>
              <a:t>mptcp</a:t>
            </a:r>
            <a:r>
              <a:rPr lang="en-US" dirty="0"/>
              <a:t> kernel to android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Based on prediction, toggled </a:t>
            </a:r>
            <a:r>
              <a:rPr lang="en-US" dirty="0" err="1"/>
              <a:t>lte</a:t>
            </a:r>
            <a:r>
              <a:rPr lang="en-US" dirty="0"/>
              <a:t> state between cellular data on and off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Multipath control app observed state </a:t>
            </a:r>
            <a:r>
              <a:rPr lang="en-US" dirty="0" err="1"/>
              <a:t>andadjusted</a:t>
            </a:r>
            <a:r>
              <a:rPr lang="en-US" dirty="0"/>
              <a:t> default routes accordingly -&gt; also, prevents </a:t>
            </a:r>
            <a:r>
              <a:rPr lang="en-US" dirty="0" err="1"/>
              <a:t>wifi</a:t>
            </a:r>
            <a:r>
              <a:rPr lang="en-US" dirty="0"/>
              <a:t> turning off if LTE enabled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Summary: if predicted </a:t>
            </a:r>
            <a:r>
              <a:rPr lang="en-US" dirty="0" err="1"/>
              <a:t>wifi</a:t>
            </a:r>
            <a:r>
              <a:rPr lang="en-US" dirty="0"/>
              <a:t> drop, turn on data over </a:t>
            </a:r>
            <a:r>
              <a:rPr lang="en-US" dirty="0" err="1"/>
              <a:t>lte</a:t>
            </a:r>
            <a:r>
              <a:rPr lang="en-US" dirty="0"/>
              <a:t> and let </a:t>
            </a:r>
            <a:r>
              <a:rPr lang="en-US" dirty="0" err="1"/>
              <a:t>mptcp</a:t>
            </a:r>
            <a:r>
              <a:rPr lang="en-US" dirty="0"/>
              <a:t> handle the handover.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Server config: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Redundant scheduler: send all data on all </a:t>
            </a:r>
            <a:r>
              <a:rPr lang="en-US" dirty="0" err="1"/>
              <a:t>subflows</a:t>
            </a:r>
            <a:r>
              <a:rPr lang="en-US" dirty="0"/>
              <a:t> -&gt; get as much data as possible for the best video </a:t>
            </a:r>
            <a:r>
              <a:rPr lang="en-US"/>
              <a:t>quality possible.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err="1"/>
              <a:t>Fullmesh</a:t>
            </a:r>
            <a:r>
              <a:rPr lang="en-US" dirty="0"/>
              <a:t> path manager: set up </a:t>
            </a:r>
            <a:r>
              <a:rPr lang="en-US" dirty="0" err="1"/>
              <a:t>subflows</a:t>
            </a:r>
            <a:r>
              <a:rPr lang="en-US" dirty="0"/>
              <a:t> on all interfaces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8760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Four scenarios (show on map):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Leaving office -&gt; the main scenario, just lose </a:t>
            </a:r>
            <a:r>
              <a:rPr lang="en-US" dirty="0" err="1"/>
              <a:t>wifi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Visiting colleague -&gt; similar scenario, but </a:t>
            </a:r>
            <a:r>
              <a:rPr lang="en-US" dirty="0" err="1"/>
              <a:t>wifi</a:t>
            </a:r>
            <a:r>
              <a:rPr lang="en-US" dirty="0"/>
              <a:t> won’t drop -&gt; see, if we trigger false positives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Staircase -&gt; still in </a:t>
            </a:r>
            <a:r>
              <a:rPr lang="en-US" dirty="0" err="1"/>
              <a:t>wifi</a:t>
            </a:r>
            <a:r>
              <a:rPr lang="en-US" dirty="0"/>
              <a:t>, but quality is too bad -&gt; we want also handovers here! </a:t>
            </a:r>
            <a:r>
              <a:rPr lang="en-US" dirty="0">
                <a:sym typeface="Wingdings" pitchFamily="2" charset="2"/>
              </a:rPr>
              <a:t> Also use more sensors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err="1"/>
              <a:t>Wifi</a:t>
            </a:r>
            <a:r>
              <a:rPr lang="en-US" dirty="0"/>
              <a:t> roaming -&gt; university building, hop from ap to ap, how does our prediction handle this?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Three connectivity modes: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How does stock android perform?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MPTCP only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Our approach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err="1"/>
              <a:t>Everythin</a:t>
            </a:r>
            <a:r>
              <a:rPr lang="en-US" dirty="0"/>
              <a:t> built on nexus 5 using Android 4.4.2 due to kernel restrictions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774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this point we want to show you a demo, but we have a problem.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get the picture from the phone to the screen, we need a wireless connection, because we have to move.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the goal is to lose the wireless connection, which is contradictory.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we have found a way to show you our approach in action. -&gt; click link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44709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dirty="0"/>
              <a:t>Multiple Radio Access Technologies – Wi-Fi / Cellular</a:t>
            </a:r>
          </a:p>
          <a:p>
            <a:pPr marL="358775" lvl="2" indent="0">
              <a:buFont typeface="Arial" panose="020B0604020202020204" pitchFamily="34" charset="0"/>
              <a:buNone/>
            </a:pPr>
            <a:r>
              <a:rPr lang="en-US" dirty="0"/>
              <a:t>Different Characteristics in Availability, </a:t>
            </a:r>
          </a:p>
          <a:p>
            <a:pPr marL="358775" lvl="2" indent="0">
              <a:buFont typeface="Arial" panose="020B0604020202020204" pitchFamily="34" charset="0"/>
              <a:buNone/>
            </a:pPr>
            <a:r>
              <a:rPr lang="en-US" dirty="0"/>
              <a:t>Energy and Economical perspectives (e.g. Data Plans)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dirty="0"/>
              <a:t>Handover Scenarios are common during Workday: Home - Car - Office - Park - …</a:t>
            </a:r>
          </a:p>
          <a:p>
            <a:pPr marL="358775" lvl="2" indent="0">
              <a:buFont typeface="Arial" panose="020B0604020202020204" pitchFamily="34" charset="0"/>
              <a:buNone/>
            </a:pPr>
            <a:r>
              <a:rPr lang="en-US" dirty="0"/>
              <a:t>Smartphones are not ready to perform handovers efficiently.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29093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Recorded video showing scenario 1: leaving the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Left: stock android, right: our approach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Upper part: video, lower part: </a:t>
            </a:r>
            <a:r>
              <a:rPr lang="en-US" dirty="0" err="1"/>
              <a:t>vizualisation</a:t>
            </a:r>
            <a:r>
              <a:rPr lang="en-US" dirty="0"/>
              <a:t> of our prediction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1: we won’t lose </a:t>
            </a:r>
            <a:r>
              <a:rPr lang="en-US" dirty="0" err="1"/>
              <a:t>wifi</a:t>
            </a:r>
            <a:r>
              <a:rPr lang="en-US" dirty="0"/>
              <a:t>, 0: we will lose </a:t>
            </a:r>
            <a:r>
              <a:rPr lang="en-US" dirty="0" err="1"/>
              <a:t>wifi</a:t>
            </a:r>
            <a:r>
              <a:rPr lang="en-US" dirty="0"/>
              <a:t> within next 15 seconds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Threshold: 50%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Y-axes not fixed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Start the experiment by leaving the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the beginning, the prediction yields more than 90%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</a:t>
            </a:r>
            <a:r>
              <a:rPr lang="en-US" dirty="0" err="1"/>
              <a:t>aroung</a:t>
            </a:r>
            <a:r>
              <a:rPr lang="en-US" dirty="0"/>
              <a:t> 10-15 meters, our prediction suggests to enable </a:t>
            </a:r>
            <a:r>
              <a:rPr lang="en-US" dirty="0" err="1"/>
              <a:t>mptcp</a:t>
            </a:r>
            <a:r>
              <a:rPr lang="en-US" dirty="0"/>
              <a:t> on the left and triggers the handover on the right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right, you can see that the routes are changed, and network properties are adjusted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left, you can see, that the video is stalling -&gt; even though the </a:t>
            </a:r>
            <a:r>
              <a:rPr lang="en-US" dirty="0" err="1"/>
              <a:t>wifi</a:t>
            </a:r>
            <a:r>
              <a:rPr lang="en-US" dirty="0"/>
              <a:t> indicator is showing, that we still are connected to the 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right, the video is still playing.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STOP!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1486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Tables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show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: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num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stalls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,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avg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stall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duration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,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num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of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quality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adapt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., time in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highest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quality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,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avg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tranferred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data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over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lte</a:t>
            </a:r>
            <a:endParaRPr lang="de-DE" sz="1200" b="0" i="0" u="none" strike="noStrike" kern="1200" dirty="0">
              <a:solidFill>
                <a:schemeClr val="tx1"/>
              </a:solidFill>
              <a:effectLst/>
              <a:latin typeface="Bitstream Charter" pitchFamily="2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Scenario 1: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Stock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worst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with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3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stalls</a:t>
            </a:r>
            <a:endParaRPr lang="de-DE" sz="1200" b="0" i="0" u="none" strike="noStrike" kern="1200" dirty="0">
              <a:solidFill>
                <a:schemeClr val="tx1"/>
              </a:solidFill>
              <a:effectLst/>
              <a:latin typeface="Bitstream Charter" pitchFamily="2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MPTCP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and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seamless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: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no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stalls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at all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However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: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seamlless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uses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less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data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than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mptcp</a:t>
            </a:r>
            <a:endParaRPr lang="de-DE" sz="1200" b="0" i="0" u="none" strike="noStrike" kern="1200" dirty="0">
              <a:solidFill>
                <a:schemeClr val="tx1"/>
              </a:solidFill>
              <a:effectLst/>
              <a:latin typeface="Bitstream Charter" pitchFamily="2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Bitstream Charter" pitchFamily="2" charset="0"/>
                <a:ea typeface="+mn-ea"/>
                <a:cs typeface="+mn-cs"/>
              </a:rPr>
              <a:t>Scenario 2: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No negative effects in situations, where do not lose </a:t>
            </a:r>
            <a:r>
              <a:rPr lang="en-US" dirty="0" err="1"/>
              <a:t>wifi</a:t>
            </a: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Scenario 3: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Stock again bad, with 3 stalls even if the </a:t>
            </a:r>
            <a:r>
              <a:rPr lang="en-US" dirty="0" err="1"/>
              <a:t>wifi</a:t>
            </a:r>
            <a:r>
              <a:rPr lang="en-US" dirty="0"/>
              <a:t> is not lost at all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Again, </a:t>
            </a:r>
            <a:r>
              <a:rPr lang="en-US" dirty="0" err="1"/>
              <a:t>mptcp</a:t>
            </a:r>
            <a:r>
              <a:rPr lang="en-US" dirty="0"/>
              <a:t> and seamless no stalls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Seamless about half of </a:t>
            </a:r>
            <a:r>
              <a:rPr lang="en-US" dirty="0" err="1"/>
              <a:t>lte</a:t>
            </a:r>
            <a:r>
              <a:rPr lang="en-US" dirty="0"/>
              <a:t> usage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Scenario 4: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Stock very bad, only 53% of time in highest quality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Seamless way (quality, </a:t>
            </a:r>
            <a:r>
              <a:rPr lang="en-US" dirty="0" err="1"/>
              <a:t>lte</a:t>
            </a:r>
            <a:r>
              <a:rPr lang="en-US" dirty="0"/>
              <a:t> usage) better than.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Data usage important!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This shows: we can avoid the handover gap while maintaining high video quality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16251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kern="0" dirty="0"/>
              <a:t>How to measure subjective impressions?</a:t>
            </a:r>
          </a:p>
          <a:p>
            <a:pPr marL="701675" lvl="2" indent="-342900"/>
            <a:r>
              <a:rPr lang="en-US" i="1" kern="0" dirty="0"/>
              <a:t>Mean Opinion Scores</a:t>
            </a:r>
            <a:r>
              <a:rPr lang="en-US" kern="0" dirty="0"/>
              <a:t>, well researched in the field of video streaming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kern="0" dirty="0"/>
              <a:t>Combination of Mean Opinion Scores</a:t>
            </a:r>
          </a:p>
          <a:p>
            <a:pPr marL="701675" lvl="2" indent="-342900"/>
            <a:r>
              <a:rPr lang="en-US" kern="0" dirty="0"/>
              <a:t>Stallings: count and length</a:t>
            </a:r>
          </a:p>
          <a:p>
            <a:pPr marL="701675" lvl="2" indent="-342900"/>
            <a:r>
              <a:rPr lang="en-US" kern="0" dirty="0"/>
              <a:t>Quality: time in highest quality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Start with 4!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Mos</a:t>
            </a:r>
            <a:r>
              <a:rPr lang="en-US" dirty="0"/>
              <a:t> combined, grouped by scenario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Mos</a:t>
            </a:r>
            <a:r>
              <a:rPr lang="en-US" dirty="0"/>
              <a:t>: the higher, the better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the first three scenarios as good as </a:t>
            </a:r>
            <a:r>
              <a:rPr lang="en-US" dirty="0" err="1"/>
              <a:t>mptcp</a:t>
            </a:r>
            <a:r>
              <a:rPr lang="en-US" dirty="0"/>
              <a:t> (but with significantly less </a:t>
            </a:r>
            <a:r>
              <a:rPr lang="en-US" dirty="0" err="1"/>
              <a:t>lte</a:t>
            </a:r>
            <a:r>
              <a:rPr lang="en-US" dirty="0"/>
              <a:t> usage)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Scenario 4: seamless not so good due to the fact, that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blished</a:t>
            </a:r>
            <a:r>
              <a:rPr lang="en-US" dirty="0"/>
              <a:t> </a:t>
            </a:r>
            <a:r>
              <a:rPr lang="en-US" dirty="0" err="1"/>
              <a:t>lte</a:t>
            </a:r>
            <a:r>
              <a:rPr lang="en-US" dirty="0"/>
              <a:t> connections are dismantled even </a:t>
            </a:r>
            <a:r>
              <a:rPr lang="en-US" dirty="0" err="1"/>
              <a:t>befor</a:t>
            </a:r>
            <a:r>
              <a:rPr lang="en-US" dirty="0"/>
              <a:t> complete setup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Additionally </a:t>
            </a:r>
            <a:r>
              <a:rPr lang="en-US" dirty="0" err="1"/>
              <a:t>lte</a:t>
            </a:r>
            <a:r>
              <a:rPr lang="en-US" dirty="0"/>
              <a:t> within core of building not so good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Could be handled in future work: use more contextual sensors, predict </a:t>
            </a:r>
            <a:r>
              <a:rPr lang="en-US" dirty="0" err="1"/>
              <a:t>wifi</a:t>
            </a:r>
            <a:r>
              <a:rPr lang="en-US" dirty="0"/>
              <a:t> regain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6616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Go through points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5562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Go through points (first point: link back to </a:t>
            </a:r>
            <a:r>
              <a:rPr lang="en-US" dirty="0" err="1"/>
              <a:t>scneraio</a:t>
            </a:r>
            <a:r>
              <a:rPr lang="en-US" dirty="0"/>
              <a:t> 4, last point: link to prior work like multi modal CEP)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6405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Homeage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All data available</a:t>
            </a:r>
          </a:p>
          <a:p>
            <a:pPr marL="171450" indent="-171450">
              <a:buFontTx/>
              <a:buChar char="-"/>
            </a:pPr>
            <a:r>
              <a:rPr lang="en-US" dirty="0"/>
              <a:t>Docker containers including </a:t>
            </a:r>
            <a:r>
              <a:rPr lang="en-US" dirty="0" err="1"/>
              <a:t>jupyter</a:t>
            </a:r>
            <a:r>
              <a:rPr lang="en-US" dirty="0"/>
              <a:t> notebook for reproducing results</a:t>
            </a:r>
          </a:p>
          <a:p>
            <a:pPr marL="171450" indent="-171450">
              <a:buFontTx/>
              <a:buChar char="-"/>
            </a:pPr>
            <a:r>
              <a:rPr lang="en-US" dirty="0"/>
              <a:t>Guides for building it yourself for further research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4617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906523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Prec. / Recall of Loss class</a:t>
            </a:r>
          </a:p>
          <a:p>
            <a:r>
              <a:rPr lang="en-US" dirty="0"/>
              <a:t>NN 1 overall comparable to Random Forest</a:t>
            </a:r>
          </a:p>
          <a:p>
            <a:r>
              <a:rPr lang="en-US" dirty="0"/>
              <a:t>NN 2 and NN 3 comparably good</a:t>
            </a:r>
          </a:p>
          <a:p>
            <a:r>
              <a:rPr lang="en-US" dirty="0"/>
              <a:t>Neural Network performs well for both cases, F-Score of 0.96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41927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kern="0" dirty="0"/>
              <a:t>How to measure subjective impressions?</a:t>
            </a:r>
          </a:p>
          <a:p>
            <a:pPr marL="701675" lvl="2" indent="-342900"/>
            <a:r>
              <a:rPr lang="en-US" i="1" kern="0" dirty="0"/>
              <a:t>Mean Opinion Scores</a:t>
            </a:r>
            <a:r>
              <a:rPr lang="en-US" kern="0" dirty="0"/>
              <a:t>, well researched in the field of video streaming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kern="0" dirty="0"/>
              <a:t>Combination of Mean Opinion Scores</a:t>
            </a:r>
          </a:p>
          <a:p>
            <a:pPr marL="701675" lvl="2" indent="-342900"/>
            <a:r>
              <a:rPr lang="en-US" kern="0" dirty="0"/>
              <a:t>Stallings: count and length</a:t>
            </a:r>
          </a:p>
          <a:p>
            <a:pPr marL="701675" lvl="2" indent="-342900"/>
            <a:r>
              <a:rPr lang="en-US" kern="0" dirty="0"/>
              <a:t>Quality: time in highest quality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32260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29648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Operating System decides when a Wi-Fi connection is bad</a:t>
            </a:r>
          </a:p>
          <a:p>
            <a:r>
              <a:rPr lang="en-US" dirty="0"/>
              <a:t>- Applications gets no further notice and has to deal with that</a:t>
            </a:r>
          </a:p>
          <a:p>
            <a:endParaRPr lang="en-US" dirty="0"/>
          </a:p>
          <a:p>
            <a:r>
              <a:rPr lang="en-US" dirty="0"/>
              <a:t>Multipath-TCP to the rescue</a:t>
            </a:r>
          </a:p>
          <a:p>
            <a:r>
              <a:rPr lang="en-US" dirty="0"/>
              <a:t>- Multiple </a:t>
            </a:r>
            <a:r>
              <a:rPr lang="en-US" dirty="0" err="1"/>
              <a:t>subflows</a:t>
            </a:r>
            <a:r>
              <a:rPr lang="en-US" dirty="0"/>
              <a:t>, fast migration</a:t>
            </a:r>
          </a:p>
          <a:p>
            <a:r>
              <a:rPr lang="en-US" dirty="0"/>
              <a:t>- But: All interfaces have to be in an active mode, and </a:t>
            </a:r>
            <a:r>
              <a:rPr lang="en-US" dirty="0" err="1"/>
              <a:t>subflows</a:t>
            </a:r>
            <a:r>
              <a:rPr lang="en-US" dirty="0"/>
              <a:t> have to be enabled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0381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: 1800 </a:t>
            </a:r>
            <a:r>
              <a:rPr lang="en-US" dirty="0" err="1"/>
              <a:t>mW</a:t>
            </a:r>
            <a:r>
              <a:rPr lang="en-US" dirty="0"/>
              <a:t> (145 </a:t>
            </a:r>
            <a:r>
              <a:rPr lang="en-US" dirty="0" err="1"/>
              <a:t>mW</a:t>
            </a:r>
            <a:r>
              <a:rPr lang="en-US" dirty="0"/>
              <a:t>).</a:t>
            </a:r>
          </a:p>
          <a:p>
            <a:r>
              <a:rPr lang="en-US" dirty="0"/>
              <a:t>LTE: increase 18.9% 2300 (143 </a:t>
            </a:r>
            <a:r>
              <a:rPr lang="en-US" dirty="0" err="1"/>
              <a:t>mW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First 60: </a:t>
            </a:r>
            <a:r>
              <a:rPr lang="en-US" dirty="0" err="1"/>
              <a:t>pred</a:t>
            </a:r>
            <a:r>
              <a:rPr lang="en-US" dirty="0"/>
              <a:t> + </a:t>
            </a:r>
            <a:r>
              <a:rPr lang="en-US" dirty="0" err="1"/>
              <a:t>wifi</a:t>
            </a:r>
            <a:r>
              <a:rPr lang="en-US" dirty="0"/>
              <a:t> + </a:t>
            </a:r>
            <a:r>
              <a:rPr lang="en-US" dirty="0" err="1"/>
              <a:t>lte</a:t>
            </a:r>
            <a:r>
              <a:rPr lang="en-US" dirty="0"/>
              <a:t>: 2800 </a:t>
            </a:r>
            <a:r>
              <a:rPr lang="en-US" dirty="0" err="1"/>
              <a:t>mW</a:t>
            </a:r>
            <a:r>
              <a:rPr lang="en-US" dirty="0"/>
              <a:t> 22% higher than </a:t>
            </a:r>
            <a:r>
              <a:rPr lang="en-US" dirty="0" err="1"/>
              <a:t>mptcp</a:t>
            </a:r>
            <a:r>
              <a:rPr lang="en-US" dirty="0"/>
              <a:t>.</a:t>
            </a:r>
          </a:p>
          <a:p>
            <a:r>
              <a:rPr lang="en-US" dirty="0" err="1"/>
              <a:t>Pstart</a:t>
            </a:r>
            <a:r>
              <a:rPr lang="en-US" dirty="0"/>
              <a:t>: transition -&gt; </a:t>
            </a:r>
            <a:r>
              <a:rPr lang="en-US" dirty="0" err="1"/>
              <a:t>lte</a:t>
            </a:r>
            <a:r>
              <a:rPr lang="en-US" dirty="0"/>
              <a:t> off, routing table</a:t>
            </a:r>
          </a:p>
          <a:p>
            <a:r>
              <a:rPr lang="en-US" dirty="0" err="1"/>
              <a:t>Ptr</a:t>
            </a:r>
            <a:r>
              <a:rPr lang="en-US" dirty="0"/>
              <a:t>: 2400 mw (5% more than </a:t>
            </a:r>
            <a:r>
              <a:rPr lang="en-US" dirty="0" err="1"/>
              <a:t>mptcp</a:t>
            </a:r>
            <a:r>
              <a:rPr lang="en-US" dirty="0"/>
              <a:t> only)</a:t>
            </a:r>
          </a:p>
          <a:p>
            <a:r>
              <a:rPr lang="en-US" dirty="0"/>
              <a:t>Average: 15% more to retain high </a:t>
            </a:r>
            <a:r>
              <a:rPr lang="en-US" dirty="0" err="1"/>
              <a:t>QoE</a:t>
            </a:r>
            <a:r>
              <a:rPr lang="en-US" dirty="0"/>
              <a:t> (2600 mw)</a:t>
            </a:r>
          </a:p>
          <a:p>
            <a:endParaRPr lang="en-US" dirty="0"/>
          </a:p>
          <a:p>
            <a:r>
              <a:rPr lang="en-US" dirty="0"/>
              <a:t>If taken nexus 5: 30 minutes less video playback (4.5 to </a:t>
            </a:r>
            <a:r>
              <a:rPr lang="en-US"/>
              <a:t>4 hours)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61038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30589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possible sensor readings are taken</a:t>
            </a:r>
          </a:p>
          <a:p>
            <a:r>
              <a:rPr lang="en-US" dirty="0"/>
              <a:t>Collection of sensor readings across different </a:t>
            </a:r>
            <a:r>
              <a:rPr lang="en-US" dirty="0" err="1"/>
              <a:t>useers</a:t>
            </a:r>
            <a:endParaRPr lang="en-US" dirty="0"/>
          </a:p>
          <a:p>
            <a:r>
              <a:rPr lang="en-US" dirty="0"/>
              <a:t>Features are selected using expert knowledge</a:t>
            </a:r>
          </a:p>
          <a:p>
            <a:r>
              <a:rPr lang="en-US" dirty="0"/>
              <a:t>  Our approach to prediction </a:t>
            </a:r>
          </a:p>
          <a:p>
            <a:r>
              <a:rPr lang="en-US" dirty="0"/>
              <a:t>Machine Learning to implement the prediction</a:t>
            </a:r>
          </a:p>
          <a:p>
            <a:r>
              <a:rPr lang="en-US" dirty="0"/>
              <a:t>Model evaluation to select the best available models.</a:t>
            </a:r>
          </a:p>
          <a:p>
            <a:r>
              <a:rPr lang="en-US" dirty="0"/>
              <a:t>Online Prediction</a:t>
            </a:r>
          </a:p>
          <a:p>
            <a:r>
              <a:rPr lang="en-US" dirty="0"/>
              <a:t>   and Experimental Evaluation using </a:t>
            </a:r>
            <a:r>
              <a:rPr lang="en-US" dirty="0" err="1"/>
              <a:t>QoE</a:t>
            </a:r>
            <a:r>
              <a:rPr lang="en-US" dirty="0"/>
              <a:t> mechanisms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6044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- Motion – user movement</a:t>
            </a:r>
          </a:p>
          <a:p>
            <a:r>
              <a:rPr lang="en-US" dirty="0"/>
              <a:t> - Orientation – in the pocket or laying on table</a:t>
            </a:r>
          </a:p>
          <a:p>
            <a:r>
              <a:rPr lang="en-US" dirty="0"/>
              <a:t> - Power State - is the phone charging?</a:t>
            </a:r>
          </a:p>
          <a:p>
            <a:r>
              <a:rPr lang="en-US" dirty="0"/>
              <a:t> - Magnetic Field - non-radical changes, e.g. in the car</a:t>
            </a:r>
          </a:p>
          <a:p>
            <a:r>
              <a:rPr lang="en-US" dirty="0"/>
              <a:t> - Atmospheric Pressure - Up to centimeter-wise height measurements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0046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Sensors: </a:t>
            </a:r>
          </a:p>
          <a:p>
            <a:r>
              <a:rPr lang="en-US" dirty="0"/>
              <a:t> - RSSI and PHY speed, of </a:t>
            </a:r>
            <a:r>
              <a:rPr lang="en-US" dirty="0" err="1"/>
              <a:t>WiFiData</a:t>
            </a:r>
            <a:r>
              <a:rPr lang="en-US" dirty="0"/>
              <a:t> API</a:t>
            </a:r>
          </a:p>
          <a:p>
            <a:r>
              <a:rPr lang="en-US" dirty="0"/>
              <a:t> - Pressure: 100 – 120 sec: significant change -&gt; staircase</a:t>
            </a:r>
          </a:p>
          <a:p>
            <a:r>
              <a:rPr lang="en-US" dirty="0"/>
              <a:t> - Acceleration: Movement is ongoing</a:t>
            </a:r>
          </a:p>
          <a:p>
            <a:r>
              <a:rPr lang="en-US" dirty="0"/>
              <a:t> - Steps per second: User is walking, </a:t>
            </a:r>
            <a:r>
              <a:rPr lang="en-US" dirty="0" err="1"/>
              <a:t>variing</a:t>
            </a:r>
            <a:r>
              <a:rPr lang="en-US" dirty="0"/>
              <a:t> sample rate</a:t>
            </a:r>
          </a:p>
          <a:p>
            <a:r>
              <a:rPr lang="en-US" dirty="0"/>
              <a:t> - Gravity: e.g. 20 – 30 sec: laying flat on the table</a:t>
            </a:r>
          </a:p>
          <a:p>
            <a:endParaRPr lang="en-US" dirty="0"/>
          </a:p>
          <a:p>
            <a:r>
              <a:rPr lang="en-US" dirty="0"/>
              <a:t>Examples:</a:t>
            </a:r>
          </a:p>
          <a:p>
            <a:r>
              <a:rPr lang="en-US" dirty="0"/>
              <a:t> - pressure t=100 – 120 -&gt; changing floors or ventilation?</a:t>
            </a:r>
          </a:p>
          <a:p>
            <a:r>
              <a:rPr lang="en-US" dirty="0"/>
              <a:t> - step counter -&gt; changing floors!</a:t>
            </a:r>
          </a:p>
          <a:p>
            <a:endParaRPr lang="en-US" dirty="0"/>
          </a:p>
          <a:p>
            <a:r>
              <a:rPr lang="en-US" dirty="0"/>
              <a:t>Come back to that later…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8516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User-based split: testing how good the network is able to generalize across users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5985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predict?</a:t>
            </a:r>
          </a:p>
          <a:p>
            <a:r>
              <a:rPr lang="en-US" dirty="0"/>
              <a:t> - Example sensors here, no real data</a:t>
            </a:r>
          </a:p>
          <a:p>
            <a:r>
              <a:rPr lang="en-US" dirty="0"/>
              <a:t> - Observation Window: use all the samples</a:t>
            </a:r>
          </a:p>
          <a:p>
            <a:r>
              <a:rPr lang="en-US" dirty="0"/>
              <a:t> - Prediction window: aggregate the status over 15 seconds</a:t>
            </a:r>
          </a:p>
          <a:p>
            <a:r>
              <a:rPr lang="en-US" dirty="0"/>
              <a:t> - 15 seconds: connect LTE, build up </a:t>
            </a:r>
            <a:r>
              <a:rPr lang="en-US" dirty="0" err="1"/>
              <a:t>subflows</a:t>
            </a:r>
            <a:r>
              <a:rPr lang="en-US" dirty="0"/>
              <a:t>, user mobility (average time to leave Wi-Fi)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35097CE-7E4D-DC4F-B292-E903E1038541}" type="datetime4">
              <a:rPr lang="de-DE" smtClean="0"/>
              <a:pPr>
                <a:defRPr/>
              </a:pPr>
              <a:t>15. Oktober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</a:t>
            </a:r>
            <a:fld id="{5D533BBA-A752-BB4E-BC3C-42A230554A01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5888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6429AB1-D0D0-2140-A563-92C4B9517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84163"/>
            <a:ext cx="8786812" cy="1566862"/>
          </a:xfrm>
          <a:prstGeom prst="rect">
            <a:avLst/>
          </a:prstGeom>
          <a:solidFill>
            <a:srgbClr val="000064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A8FEE52-5E5E-E24A-BCF3-52D2F1AA4B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155575"/>
            <a:ext cx="8786812" cy="109538"/>
          </a:xfrm>
          <a:prstGeom prst="rect">
            <a:avLst/>
          </a:prstGeom>
          <a:solidFill>
            <a:srgbClr val="000064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dirty="0">
              <a:cs typeface="Tahoma" pitchFamily="34" charset="0"/>
            </a:endParaRPr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2FCDAA9C-E141-3E4A-9B53-773746C60A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9388" y="1851025"/>
            <a:ext cx="878681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15">
            <a:extLst>
              <a:ext uri="{FF2B5EF4-FFF2-40B4-BE49-F238E27FC236}">
                <a16:creationId xmlns:a16="http://schemas.microsoft.com/office/drawing/2014/main" id="{3A04AD1E-5F91-E046-8549-BD37BFB2BE2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9388" y="4775200"/>
            <a:ext cx="878681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14">
            <a:extLst>
              <a:ext uri="{FF2B5EF4-FFF2-40B4-BE49-F238E27FC236}">
                <a16:creationId xmlns:a16="http://schemas.microsoft.com/office/drawing/2014/main" id="{5FED3C33-9AE6-6746-B225-6C3A6DE64DB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9388" y="285750"/>
            <a:ext cx="878681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9" name="Grafik 17">
            <a:extLst>
              <a:ext uri="{FF2B5EF4-FFF2-40B4-BE49-F238E27FC236}">
                <a16:creationId xmlns:a16="http://schemas.microsoft.com/office/drawing/2014/main" id="{365F7BFD-14C8-9D47-BB8B-B5A0CBFCA6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398463"/>
            <a:ext cx="150336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8">
            <a:extLst>
              <a:ext uri="{FF2B5EF4-FFF2-40B4-BE49-F238E27FC236}">
                <a16:creationId xmlns:a16="http://schemas.microsoft.com/office/drawing/2014/main" id="{646A13C0-76AC-CC4C-A95C-173E83A2C9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832350"/>
            <a:ext cx="17287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1520" y="1095623"/>
            <a:ext cx="6840760" cy="708422"/>
          </a:xfrm>
        </p:spPr>
        <p:txBody>
          <a:bodyPr t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70898" y="375294"/>
            <a:ext cx="6821383" cy="628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BC309D70-FE7E-C64D-99B6-B510B4EF3B26}"/>
              </a:ext>
            </a:extLst>
          </p:cNvPr>
          <p:cNvSpPr txBox="1">
            <a:spLocks/>
          </p:cNvSpPr>
          <p:nvPr userDrawn="1"/>
        </p:nvSpPr>
        <p:spPr>
          <a:xfrm>
            <a:off x="179387" y="4846966"/>
            <a:ext cx="7056438" cy="25969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6F465953-D3C8-7841-89BE-BA5084E063B8}" type="slidenum">
              <a:rPr lang="de-DE" altLang="de-DE" sz="1000" smtClean="0">
                <a:cs typeface="Tahoma" panose="020B0604030504040204" pitchFamily="34" charset="0"/>
              </a:rPr>
              <a:pPr algn="l" eaLnBrk="1" hangingPunct="1">
                <a:defRPr/>
              </a:pPr>
              <a:t>‹Nr.›</a:t>
            </a:fld>
            <a:r>
              <a:rPr lang="de-DE" altLang="de-DE" sz="1000" dirty="0">
                <a:cs typeface="Tahoma" panose="020B0604030504040204" pitchFamily="34" charset="0"/>
              </a:rPr>
              <a:t> | 44th IEEE LCN Conference, Osnabrück, Germany, 15.10.2019</a:t>
            </a:r>
          </a:p>
        </p:txBody>
      </p:sp>
    </p:spTree>
    <p:extLst>
      <p:ext uri="{BB962C8B-B14F-4D97-AF65-F5344CB8AC3E}">
        <p14:creationId xmlns:p14="http://schemas.microsoft.com/office/powerpoint/2010/main" val="27079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500" y="366712"/>
            <a:ext cx="6821383" cy="6286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180490" y="1185474"/>
            <a:ext cx="8783998" cy="3359957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1732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3" y="3305177"/>
            <a:ext cx="8784975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9513" y="2180035"/>
            <a:ext cx="8784975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4629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122" y="366712"/>
            <a:ext cx="6821383" cy="62865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1121" y="1194198"/>
            <a:ext cx="4357220" cy="3413536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sz="half" idx="10"/>
          </p:nvPr>
        </p:nvSpPr>
        <p:spPr>
          <a:xfrm>
            <a:off x="4663618" y="1194198"/>
            <a:ext cx="4300870" cy="3413536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7287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4" y="366712"/>
            <a:ext cx="6808162" cy="62865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14" y="1194197"/>
            <a:ext cx="2860710" cy="3486072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0"/>
          </p:nvPr>
        </p:nvSpPr>
        <p:spPr>
          <a:xfrm>
            <a:off x="3131840" y="1194197"/>
            <a:ext cx="2860710" cy="3486072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12"/>
          </p:nvPr>
        </p:nvSpPr>
        <p:spPr>
          <a:xfrm>
            <a:off x="6084168" y="1194197"/>
            <a:ext cx="2880320" cy="3486072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116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4" y="366712"/>
            <a:ext cx="6808162" cy="62865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1442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00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1184707"/>
            <a:ext cx="5544616" cy="343058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512" y="1184707"/>
            <a:ext cx="3147109" cy="343058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79512" y="366712"/>
            <a:ext cx="6840000" cy="62865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6966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85555"/>
            <a:ext cx="5486400" cy="23330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6787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8">
            <a:extLst>
              <a:ext uri="{FF2B5EF4-FFF2-40B4-BE49-F238E27FC236}">
                <a16:creationId xmlns:a16="http://schemas.microsoft.com/office/drawing/2014/main" id="{5E87DF7D-DB2B-3A40-B86E-FF5553D2A9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398463"/>
            <a:ext cx="150336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8026AA56-9AD1-7E43-A962-596E33D6C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65150"/>
            <a:ext cx="871378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cs typeface="Tahoma" pitchFamily="34" charset="0"/>
            </a:endParaRP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A4EC2FB5-2035-B24E-B5AC-CA563D7BA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385763"/>
            <a:ext cx="71310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35A088D7-2BD4-AB4F-AD82-CB64E95B8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203325"/>
            <a:ext cx="87868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CB4691E-1428-4548-97B6-6B6FEB042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66688"/>
            <a:ext cx="8786812" cy="107950"/>
          </a:xfrm>
          <a:prstGeom prst="rect">
            <a:avLst/>
          </a:prstGeom>
          <a:solidFill>
            <a:srgbClr val="000064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cs typeface="Tahoma" pitchFamily="34" charset="0"/>
            </a:endParaRPr>
          </a:p>
        </p:txBody>
      </p:sp>
      <p:sp>
        <p:nvSpPr>
          <p:cNvPr id="1031" name="Line 14">
            <a:extLst>
              <a:ext uri="{FF2B5EF4-FFF2-40B4-BE49-F238E27FC236}">
                <a16:creationId xmlns:a16="http://schemas.microsoft.com/office/drawing/2014/main" id="{36B0772C-107D-E644-BB5A-80972E1708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1106488"/>
            <a:ext cx="878681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3" name="Line 14">
            <a:extLst>
              <a:ext uri="{FF2B5EF4-FFF2-40B4-BE49-F238E27FC236}">
                <a16:creationId xmlns:a16="http://schemas.microsoft.com/office/drawing/2014/main" id="{FF774C4E-0DFF-7F4F-AEBF-E77EE97ACDD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9388" y="296863"/>
            <a:ext cx="878681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4" name="Line 15">
            <a:extLst>
              <a:ext uri="{FF2B5EF4-FFF2-40B4-BE49-F238E27FC236}">
                <a16:creationId xmlns:a16="http://schemas.microsoft.com/office/drawing/2014/main" id="{FFD3D60B-8192-8040-B5FE-30D79821D7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9388" y="4775200"/>
            <a:ext cx="878681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5" name="Grafik 10">
            <a:extLst>
              <a:ext uri="{FF2B5EF4-FFF2-40B4-BE49-F238E27FC236}">
                <a16:creationId xmlns:a16="http://schemas.microsoft.com/office/drawing/2014/main" id="{E4B9BAF4-ED03-0440-B639-AD3331A05A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832350"/>
            <a:ext cx="17287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A9617CFF-8580-3A49-AFAB-A3C657319492}"/>
              </a:ext>
            </a:extLst>
          </p:cNvPr>
          <p:cNvSpPr txBox="1">
            <a:spLocks/>
          </p:cNvSpPr>
          <p:nvPr userDrawn="1"/>
        </p:nvSpPr>
        <p:spPr>
          <a:xfrm>
            <a:off x="179387" y="4846966"/>
            <a:ext cx="7056438" cy="25969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fld id="{6F465953-D3C8-7841-89BE-BA5084E063B8}" type="slidenum">
              <a:rPr lang="de-DE" altLang="de-DE" sz="1000" smtClean="0">
                <a:cs typeface="Tahoma" panose="020B0604030504040204" pitchFamily="34" charset="0"/>
              </a:rPr>
              <a:pPr algn="l" eaLnBrk="1" hangingPunct="1">
                <a:defRPr/>
              </a:pPr>
              <a:t>‹Nr.›</a:t>
            </a:fld>
            <a:r>
              <a:rPr lang="de-DE" altLang="de-DE" sz="1000" dirty="0">
                <a:cs typeface="Tahoma" panose="020B0604030504040204" pitchFamily="34" charset="0"/>
              </a:rPr>
              <a:t> | 44th IEEE LCN Conference, Osnabrück, Germany, 15.10.2019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orange.blender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path-tcp.org/pmwiki.php/Users/Android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github.com/umr-ds/seamcon-mptcpconto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0CFLk82s6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mr-ds.github.io/seamcon/" TargetMode="External"/><Relationship Id="rId5" Type="http://schemas.openxmlformats.org/officeDocument/2006/relationships/image" Target="../media/image18.emf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6B25365-BCC5-C440-93AB-5FE83ED1F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60" y="1980826"/>
            <a:ext cx="2483768" cy="27344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E3BAB2C-B214-254D-B8E9-B1E2FD562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2" y="2080060"/>
            <a:ext cx="1333380" cy="253595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AAAD0B6-68FC-B842-9E14-E72E7FB8AFBB}"/>
              </a:ext>
            </a:extLst>
          </p:cNvPr>
          <p:cNvSpPr txBox="1"/>
          <p:nvPr/>
        </p:nvSpPr>
        <p:spPr>
          <a:xfrm>
            <a:off x="2411760" y="2978705"/>
            <a:ext cx="331236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 dirty="0"/>
              <a:t>Jonas Höchst</a:t>
            </a:r>
            <a:r>
              <a:rPr lang="de-DE" sz="1400" dirty="0"/>
              <a:t>, </a:t>
            </a:r>
            <a:r>
              <a:rPr lang="de-DE" sz="1400" u="sng" dirty="0"/>
              <a:t>Artur Sterz</a:t>
            </a:r>
            <a:r>
              <a:rPr lang="de-DE" sz="1400" dirty="0"/>
              <a:t>,</a:t>
            </a:r>
          </a:p>
          <a:p>
            <a:r>
              <a:rPr lang="de-DE" sz="1400" dirty="0"/>
              <a:t>Alexander </a:t>
            </a:r>
            <a:r>
              <a:rPr lang="de-DE" sz="1400" dirty="0" err="1"/>
              <a:t>Frömmgen</a:t>
            </a:r>
            <a:r>
              <a:rPr lang="de-DE" sz="1400" dirty="0"/>
              <a:t>, Denny </a:t>
            </a:r>
            <a:r>
              <a:rPr lang="de-DE" sz="1400" dirty="0" err="1"/>
              <a:t>Stohr</a:t>
            </a:r>
            <a:r>
              <a:rPr lang="de-DE" sz="1400" dirty="0"/>
              <a:t>,</a:t>
            </a:r>
          </a:p>
          <a:p>
            <a:r>
              <a:rPr lang="de-DE" sz="1400" dirty="0"/>
              <a:t>Ralf Steinmetz, Bernd </a:t>
            </a:r>
            <a:r>
              <a:rPr lang="de-DE" sz="1400" dirty="0" err="1"/>
              <a:t>Freisleben</a:t>
            </a:r>
            <a:endParaRPr lang="de-DE" sz="1400" dirty="0"/>
          </a:p>
          <a:p>
            <a:endParaRPr lang="de-DE" sz="1400" dirty="0"/>
          </a:p>
          <a:p>
            <a:r>
              <a:rPr lang="de-DE" sz="1000" dirty="0"/>
              <a:t>TU Darmstadt </a:t>
            </a:r>
            <a:r>
              <a:rPr lang="de-DE" sz="1000" dirty="0" err="1"/>
              <a:t>and</a:t>
            </a:r>
            <a:r>
              <a:rPr lang="de-DE" sz="1000" dirty="0"/>
              <a:t> Philipps-Universität Marburg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B0D3EFF-25E3-F044-BDEF-AB7B55C39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98" y="375294"/>
            <a:ext cx="7325438" cy="1332360"/>
          </a:xfrm>
        </p:spPr>
        <p:txBody>
          <a:bodyPr/>
          <a:lstStyle/>
          <a:p>
            <a:br>
              <a:rPr lang="en-US" altLang="de-DE" sz="2300" dirty="0"/>
            </a:br>
            <a:r>
              <a:rPr lang="en-US" altLang="de-DE" sz="2300" dirty="0"/>
              <a:t>Learning Wi-Fi Connection Loss Predictions for Seamless Vertical Handovers Using Multipath TCP</a:t>
            </a:r>
            <a:br>
              <a:rPr lang="en-US" altLang="de-DE" sz="2300" dirty="0"/>
            </a:br>
            <a:endParaRPr lang="en-US" sz="2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Selection: Input Vectors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84EC0A4-8CD3-3B41-800A-72303F4E87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0" y="1185474"/>
            <a:ext cx="6522406" cy="340250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US" i="1" dirty="0"/>
              <a:t>Full Feature Vector</a:t>
            </a:r>
            <a:endParaRPr lang="en-US" dirty="0"/>
          </a:p>
          <a:p>
            <a:pPr marL="815975" lvl="2" indent="-457200"/>
            <a:r>
              <a:rPr lang="en-US" dirty="0"/>
              <a:t>All 25 available sensors, 25 x 60 = 1500 features</a:t>
            </a:r>
          </a:p>
          <a:p>
            <a:pPr marL="457200" lvl="1" indent="-457200"/>
            <a:r>
              <a:rPr lang="en-US" i="1" dirty="0"/>
              <a:t>Reduced Feature Vector</a:t>
            </a:r>
          </a:p>
          <a:p>
            <a:pPr marL="815975" lvl="2" indent="-457200"/>
            <a:r>
              <a:rPr lang="en-US" dirty="0"/>
              <a:t>Atmospheric pressure, linear acceleration, power,</a:t>
            </a:r>
            <a:br>
              <a:rPr lang="en-US" dirty="0"/>
            </a:br>
            <a:r>
              <a:rPr lang="en-US" dirty="0"/>
              <a:t>step counter, gravity, Wi-Fi (frequency, speed, RSSI)</a:t>
            </a:r>
            <a:br>
              <a:rPr lang="en-US" dirty="0"/>
            </a:br>
            <a:r>
              <a:rPr lang="en-US" dirty="0"/>
              <a:t>8 x 60 = 480 features</a:t>
            </a:r>
          </a:p>
          <a:p>
            <a:pPr marL="457200" lvl="1" indent="-457200"/>
            <a:r>
              <a:rPr lang="en-US" dirty="0"/>
              <a:t>Ground Truth</a:t>
            </a:r>
          </a:p>
          <a:p>
            <a:pPr marL="815975" lvl="2" indent="-457200"/>
            <a:r>
              <a:rPr lang="en-US" dirty="0"/>
              <a:t>Wi-Fi RSSI &gt; -70 dBm, shifted</a:t>
            </a:r>
          </a:p>
        </p:txBody>
      </p:sp>
      <p:pic>
        <p:nvPicPr>
          <p:cNvPr id="6" name="Inhaltsplatzhalter 9">
            <a:extLst>
              <a:ext uri="{FF2B5EF4-FFF2-40B4-BE49-F238E27FC236}">
                <a16:creationId xmlns:a16="http://schemas.microsoft.com/office/drawing/2014/main" id="{8FE68498-F150-9D47-A462-33D62DE5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5225750A-D13D-0042-998F-C3114CF35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9" t="53115" r="3392" b="1118"/>
          <a:stretch/>
        </p:blipFill>
        <p:spPr bwMode="auto">
          <a:xfrm>
            <a:off x="8324850" y="2076450"/>
            <a:ext cx="561975" cy="76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206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Learning: Random Forest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84EC0A4-8CD3-3B41-800A-72303F4E87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0" y="1185474"/>
            <a:ext cx="6667450" cy="882220"/>
          </a:xfrm>
        </p:spPr>
        <p:txBody>
          <a:bodyPr/>
          <a:lstStyle/>
          <a:p>
            <a:pPr marL="457200" lvl="1" indent="-457200"/>
            <a:r>
              <a:rPr lang="en-US" dirty="0"/>
              <a:t>Requires equally distributed samples:</a:t>
            </a:r>
            <a:br>
              <a:rPr lang="en-US" dirty="0"/>
            </a:br>
            <a:r>
              <a:rPr lang="en-US" dirty="0"/>
              <a:t>down-sampling, 10 random trees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CF4E2F-5D46-274F-8735-18EC04ABA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11710"/>
            <a:ext cx="5430111" cy="1800200"/>
          </a:xfrm>
          <a:prstGeom prst="rect">
            <a:avLst/>
          </a:prstGeom>
        </p:spPr>
      </p:pic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89EC5015-B0A0-6742-BD6D-BFD1224F5D2B}"/>
              </a:ext>
            </a:extLst>
          </p:cNvPr>
          <p:cNvSpPr txBox="1">
            <a:spLocks/>
          </p:cNvSpPr>
          <p:nvPr/>
        </p:nvSpPr>
        <p:spPr bwMode="auto">
          <a:xfrm>
            <a:off x="1656165" y="4227934"/>
            <a:ext cx="583167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kern="0" dirty="0"/>
              <a:t>Table: Random Data Split, Reduced Feature Vector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E07B9465-7C76-6E46-9CFB-40A40ED03D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nhaltsplatzhalter 9">
            <a:extLst>
              <a:ext uri="{FF2B5EF4-FFF2-40B4-BE49-F238E27FC236}">
                <a16:creationId xmlns:a16="http://schemas.microsoft.com/office/drawing/2014/main" id="{C5532AF9-C27E-0546-B779-B9546DC219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3" t="53115" r="35694" b="1118"/>
          <a:stretch/>
        </p:blipFill>
        <p:spPr bwMode="auto">
          <a:xfrm>
            <a:off x="7639050" y="2076450"/>
            <a:ext cx="517525" cy="76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929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Learning: Neural Networks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84EC0A4-8CD3-3B41-800A-72303F4E87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1" y="1185474"/>
            <a:ext cx="6522406" cy="3402500"/>
          </a:xfrm>
        </p:spPr>
        <p:txBody>
          <a:bodyPr/>
          <a:lstStyle/>
          <a:p>
            <a:pPr marL="457200" lvl="1" indent="-457200"/>
            <a:r>
              <a:rPr lang="en-US" dirty="0"/>
              <a:t>Input Layer: up to 1500 neurons, depending on feature vector</a:t>
            </a:r>
          </a:p>
          <a:p>
            <a:pPr marL="457200" lvl="1" indent="-457200"/>
            <a:r>
              <a:rPr lang="en-US" dirty="0"/>
              <a:t>Hidden Layers in different configurations:</a:t>
            </a:r>
          </a:p>
          <a:p>
            <a:pPr marL="815975" lvl="2" indent="-457200"/>
            <a:r>
              <a:rPr lang="en-US" dirty="0"/>
              <a:t>NN 1: 1 hidden layer of </a:t>
            </a:r>
            <a:r>
              <a:rPr lang="en-US" i="1" dirty="0"/>
              <a:t>(100)</a:t>
            </a:r>
            <a:r>
              <a:rPr lang="en-US" dirty="0"/>
              <a:t> neurons</a:t>
            </a:r>
          </a:p>
          <a:p>
            <a:pPr marL="815975" lvl="2" indent="-457200"/>
            <a:r>
              <a:rPr lang="en-US" dirty="0"/>
              <a:t>NN 2: 3 hidden layers of </a:t>
            </a:r>
            <a:r>
              <a:rPr lang="en-US" i="1" dirty="0"/>
              <a:t>(300, 200, 100) </a:t>
            </a:r>
          </a:p>
          <a:p>
            <a:pPr marL="815975" lvl="2" indent="-457200"/>
            <a:r>
              <a:rPr lang="en-US" dirty="0"/>
              <a:t>NN 3: 5 hidden layers of </a:t>
            </a:r>
            <a:r>
              <a:rPr lang="en-US" i="1" dirty="0"/>
              <a:t>(400, 400, 400, 400, 400) </a:t>
            </a:r>
          </a:p>
          <a:p>
            <a:pPr marL="457200" lvl="1" indent="-457200"/>
            <a:r>
              <a:rPr lang="en-US" dirty="0"/>
              <a:t>Output Layer: 1 neuron, indicating loss probability</a:t>
            </a:r>
          </a:p>
          <a:p>
            <a:pPr marL="0" lvl="1" indent="0">
              <a:buNone/>
            </a:pPr>
            <a:endParaRPr lang="en-US" dirty="0"/>
          </a:p>
          <a:p>
            <a:pPr marL="815975" lvl="2" indent="-457200"/>
            <a:endParaRPr lang="en-US" dirty="0"/>
          </a:p>
        </p:txBody>
      </p:sp>
      <p:pic>
        <p:nvPicPr>
          <p:cNvPr id="8" name="Inhaltsplatzhalter 9">
            <a:extLst>
              <a:ext uri="{FF2B5EF4-FFF2-40B4-BE49-F238E27FC236}">
                <a16:creationId xmlns:a16="http://schemas.microsoft.com/office/drawing/2014/main" id="{75914A78-F631-254F-A897-02098CECF6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8503BBA1-EF11-9C49-B0EC-CDB84539E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3" t="53115" r="35694" b="1118"/>
          <a:stretch/>
        </p:blipFill>
        <p:spPr bwMode="auto">
          <a:xfrm>
            <a:off x="7639050" y="2076450"/>
            <a:ext cx="517525" cy="76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58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Evaluation: Random Data Split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65E1C6-5289-0F4E-9394-D46D675E5F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13243" y="4154580"/>
            <a:ext cx="6522406" cy="421276"/>
          </a:xfrm>
        </p:spPr>
        <p:txBody>
          <a:bodyPr/>
          <a:lstStyle/>
          <a:p>
            <a:r>
              <a:rPr lang="en-US" dirty="0"/>
              <a:t>Table: Reduced Feature Vector, Random Data Split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9ADF29-71B3-164D-9387-3F30067A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90" y="1654143"/>
            <a:ext cx="5808726" cy="1925719"/>
          </a:xfrm>
          <a:prstGeom prst="rect">
            <a:avLst/>
          </a:prstGeom>
        </p:spPr>
      </p:pic>
      <p:pic>
        <p:nvPicPr>
          <p:cNvPr id="8" name="Inhaltsplatzhalter 9">
            <a:extLst>
              <a:ext uri="{FF2B5EF4-FFF2-40B4-BE49-F238E27FC236}">
                <a16:creationId xmlns:a16="http://schemas.microsoft.com/office/drawing/2014/main" id="{94E3FAC8-47D0-9B4B-8690-A860C36F68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5EC5C440-32BE-BD44-9647-3C5C46788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59572" r="65889" b="1118"/>
          <a:stretch/>
        </p:blipFill>
        <p:spPr bwMode="auto">
          <a:xfrm>
            <a:off x="6737351" y="2184400"/>
            <a:ext cx="736600" cy="65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55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Evaluation: Example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17142D1-1A3B-CE4C-8F64-18F1F651E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1119188"/>
            <a:ext cx="5472607" cy="3648405"/>
          </a:xfrm>
          <a:prstGeom prst="rect">
            <a:avLst/>
          </a:prstGeom>
        </p:spPr>
      </p:pic>
      <p:pic>
        <p:nvPicPr>
          <p:cNvPr id="8" name="Inhaltsplatzhalter 9">
            <a:extLst>
              <a:ext uri="{FF2B5EF4-FFF2-40B4-BE49-F238E27FC236}">
                <a16:creationId xmlns:a16="http://schemas.microsoft.com/office/drawing/2014/main" id="{EEBCA32E-8997-C343-B7A0-ACC2B98C99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4DE10BFE-DEAE-5144-AF42-D487F313A4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59572" r="65889" b="1118"/>
          <a:stretch/>
        </p:blipFill>
        <p:spPr bwMode="auto">
          <a:xfrm>
            <a:off x="6737351" y="2184400"/>
            <a:ext cx="736600" cy="65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243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27E6476-241C-0143-AB1B-72300D88E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9785" y="1183272"/>
            <a:ext cx="1799221" cy="34219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Prediction: Mobile Application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FAFC66-413E-9042-8E83-56E04C4B6AB3}"/>
              </a:ext>
            </a:extLst>
          </p:cNvPr>
          <p:cNvSpPr txBox="1"/>
          <p:nvPr/>
        </p:nvSpPr>
        <p:spPr>
          <a:xfrm>
            <a:off x="683568" y="1558073"/>
            <a:ext cx="3024336" cy="243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r>
              <a:rPr lang="de-DE" dirty="0"/>
              <a:t>On-Device Model </a:t>
            </a:r>
            <a:r>
              <a:rPr lang="de-DE" dirty="0" err="1"/>
              <a:t>Execution</a:t>
            </a:r>
            <a:endParaRPr lang="de-DE" dirty="0"/>
          </a:p>
          <a:p>
            <a:pPr algn="ctr">
              <a:lnSpc>
                <a:spcPct val="300000"/>
              </a:lnSpc>
            </a:pPr>
            <a:r>
              <a:rPr lang="de-DE" dirty="0" err="1"/>
              <a:t>DASH.js</a:t>
            </a:r>
            <a:r>
              <a:rPr lang="de-DE" dirty="0"/>
              <a:t> Video Playback</a:t>
            </a:r>
          </a:p>
          <a:p>
            <a:pPr algn="ctr">
              <a:lnSpc>
                <a:spcPct val="300000"/>
              </a:lnSpc>
            </a:pPr>
            <a:r>
              <a:rPr lang="de-DE" dirty="0"/>
              <a:t>MPTCP </a:t>
            </a:r>
            <a:r>
              <a:rPr lang="de-DE" dirty="0" err="1"/>
              <a:t>Handovers</a:t>
            </a:r>
            <a:endParaRPr lang="de-DE" dirty="0"/>
          </a:p>
        </p:txBody>
      </p:sp>
      <p:pic>
        <p:nvPicPr>
          <p:cNvPr id="11" name="Inhaltsplatzhalter 9">
            <a:extLst>
              <a:ext uri="{FF2B5EF4-FFF2-40B4-BE49-F238E27FC236}">
                <a16:creationId xmlns:a16="http://schemas.microsoft.com/office/drawing/2014/main" id="{E462C98E-2EF7-1D4B-A8C0-8B6636EFC1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nhaltsplatzhalter 9">
            <a:extLst>
              <a:ext uri="{FF2B5EF4-FFF2-40B4-BE49-F238E27FC236}">
                <a16:creationId xmlns:a16="http://schemas.microsoft.com/office/drawing/2014/main" id="{67FC5342-5CCD-C640-A0E3-23FF738EE1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8" t="2220" r="35973" b="52583"/>
          <a:stretch/>
        </p:blipFill>
        <p:spPr bwMode="auto">
          <a:xfrm>
            <a:off x="7658099" y="1225550"/>
            <a:ext cx="4921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531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Prediction: </a:t>
            </a:r>
            <a:r>
              <a:rPr lang="en-US" dirty="0" err="1"/>
              <a:t>DASH.js</a:t>
            </a:r>
            <a:r>
              <a:rPr lang="en-US" dirty="0"/>
              <a:t> Video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84EC0A4-8CD3-3B41-800A-72303F4E87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0" y="1185474"/>
            <a:ext cx="6522406" cy="335995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Dynamic Adaptive Streaming over HTTP(s)</a:t>
            </a:r>
          </a:p>
          <a:p>
            <a:pPr marL="701675" lvl="2" indent="-342900"/>
            <a:r>
              <a:rPr lang="en-US" dirty="0"/>
              <a:t>Configuration: BOLA adaptation algorithm, 10 s buffer</a:t>
            </a:r>
          </a:p>
          <a:p>
            <a:pPr marL="701675" lvl="2" indent="-342900"/>
            <a:r>
              <a:rPr lang="en-US" dirty="0"/>
              <a:t>H.264 video, AAC audio</a:t>
            </a:r>
          </a:p>
          <a:p>
            <a:pPr marL="701675" lvl="2" indent="-342900"/>
            <a:r>
              <a:rPr lang="en-US" dirty="0"/>
              <a:t>Segments of 2 seconds</a:t>
            </a:r>
          </a:p>
          <a:p>
            <a:pPr marL="701675" lvl="2" indent="-342900"/>
            <a:r>
              <a:rPr lang="en-US" dirty="0"/>
              <a:t>Available bandwidths: 1, 2, and 4 Mbit/s</a:t>
            </a:r>
          </a:p>
          <a:p>
            <a:pPr marL="701675" lvl="2" indent="-342900"/>
            <a:endParaRPr lang="en-US" dirty="0"/>
          </a:p>
          <a:p>
            <a:pPr marL="342900" lvl="1" indent="-342900"/>
            <a:r>
              <a:rPr lang="en-US" dirty="0"/>
              <a:t>Base metrics: Stalls, Bitrate, Adaptations, Buffer levels</a:t>
            </a:r>
            <a:endParaRPr lang="en-US" i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FA27E8A-2D57-BA40-8150-2F1B46D69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48" y="3003798"/>
            <a:ext cx="2025232" cy="1203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6231433-70FE-794E-9556-AE489E7E9288}"/>
              </a:ext>
            </a:extLst>
          </p:cNvPr>
          <p:cNvSpPr txBox="1"/>
          <p:nvPr/>
        </p:nvSpPr>
        <p:spPr>
          <a:xfrm>
            <a:off x="7073385" y="4283821"/>
            <a:ext cx="1655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Open Movie: </a:t>
            </a:r>
          </a:p>
          <a:p>
            <a:pPr algn="ctr"/>
            <a:r>
              <a:rPr lang="de-DE" sz="1400" i="1" dirty="0">
                <a:solidFill>
                  <a:srgbClr val="00006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Elephants Dream</a:t>
            </a:r>
            <a:endParaRPr lang="de-DE" sz="1400" i="1" dirty="0">
              <a:solidFill>
                <a:srgbClr val="000064"/>
              </a:solidFill>
            </a:endParaRPr>
          </a:p>
        </p:txBody>
      </p:sp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A3B5FAED-BEAA-B04E-920E-0A6DA0C887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03F341B0-31ED-5542-BCCD-0AAFBB8104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8" t="2220" r="35973" b="52583"/>
          <a:stretch/>
        </p:blipFill>
        <p:spPr bwMode="auto">
          <a:xfrm>
            <a:off x="7658099" y="1225550"/>
            <a:ext cx="4921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120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Prediction: MPTCP Handovers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84EC0A4-8CD3-3B41-800A-72303F4E87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0" y="1185474"/>
            <a:ext cx="6522406" cy="335995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Toggle LTE state based on online prediction</a:t>
            </a:r>
          </a:p>
          <a:p>
            <a:pPr marL="342900" lvl="1" indent="-342900"/>
            <a:r>
              <a:rPr lang="en-US" dirty="0">
                <a:solidFill>
                  <a:srgbClr val="00006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MPTCP kernel</a:t>
            </a:r>
            <a:r>
              <a:rPr lang="en-US" dirty="0"/>
              <a:t> implementation (v0.86) for Android</a:t>
            </a:r>
          </a:p>
          <a:p>
            <a:pPr marL="342900" lvl="1" indent="-342900"/>
            <a:r>
              <a:rPr lang="en-US" dirty="0">
                <a:solidFill>
                  <a:srgbClr val="00006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MultipathControl</a:t>
            </a:r>
            <a:r>
              <a:rPr lang="en-US" dirty="0">
                <a:solidFill>
                  <a:srgbClr val="000064"/>
                </a:solidFill>
              </a:rPr>
              <a:t> </a:t>
            </a:r>
            <a:r>
              <a:rPr lang="en-US" dirty="0"/>
              <a:t>(De </a:t>
            </a:r>
            <a:r>
              <a:rPr lang="en-US" dirty="0" err="1"/>
              <a:t>Coninck</a:t>
            </a:r>
            <a:r>
              <a:rPr lang="en-US" dirty="0"/>
              <a:t> et al.)</a:t>
            </a:r>
          </a:p>
          <a:p>
            <a:pPr marL="342900" lvl="1" indent="-342900"/>
            <a:r>
              <a:rPr lang="en-US" dirty="0"/>
              <a:t>Video server: MPTCP v0.92</a:t>
            </a:r>
          </a:p>
          <a:p>
            <a:pPr marL="701675" lvl="2" indent="-342900"/>
            <a:r>
              <a:rPr lang="en-US" i="1" dirty="0"/>
              <a:t>redundant</a:t>
            </a:r>
            <a:r>
              <a:rPr lang="en-US" dirty="0"/>
              <a:t> scheduler</a:t>
            </a:r>
          </a:p>
          <a:p>
            <a:pPr marL="701675" lvl="2" indent="-342900"/>
            <a:r>
              <a:rPr lang="en-US" i="1" dirty="0" err="1"/>
              <a:t>fullmesh</a:t>
            </a:r>
            <a:r>
              <a:rPr lang="en-US" dirty="0"/>
              <a:t> path manager</a:t>
            </a:r>
          </a:p>
        </p:txBody>
      </p:sp>
      <p:pic>
        <p:nvPicPr>
          <p:cNvPr id="6" name="Inhaltsplatzhalter 9">
            <a:extLst>
              <a:ext uri="{FF2B5EF4-FFF2-40B4-BE49-F238E27FC236}">
                <a16:creationId xmlns:a16="http://schemas.microsoft.com/office/drawing/2014/main" id="{B094B40A-507D-0444-B47B-C6157A426F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776D8383-CC3B-384E-8332-5230013041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8" t="2220" r="35973" b="52583"/>
          <a:stretch/>
        </p:blipFill>
        <p:spPr bwMode="auto">
          <a:xfrm>
            <a:off x="7658099" y="1225550"/>
            <a:ext cx="4921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282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Evaluation: Scenarios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84EC0A4-8CD3-3B41-800A-72303F4E87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0" y="1185474"/>
            <a:ext cx="5729658" cy="3546516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Four scenarios:</a:t>
            </a:r>
          </a:p>
          <a:p>
            <a:pPr marL="701675" lvl="2" indent="-342900"/>
            <a:r>
              <a:rPr lang="en-US" dirty="0"/>
              <a:t>Leaving the office (1) </a:t>
            </a:r>
          </a:p>
          <a:p>
            <a:pPr marL="701675" lvl="2" indent="-342900"/>
            <a:r>
              <a:rPr lang="en-US" dirty="0"/>
              <a:t>Visiting a colleague (2) </a:t>
            </a:r>
          </a:p>
          <a:p>
            <a:pPr marL="701675" lvl="2" indent="-342900"/>
            <a:r>
              <a:rPr lang="en-US" dirty="0"/>
              <a:t>Using the staircase (3) </a:t>
            </a:r>
          </a:p>
          <a:p>
            <a:pPr marL="701675" lvl="2" indent="-342900"/>
            <a:r>
              <a:rPr lang="en-US" dirty="0"/>
              <a:t>Wi-Fi roaming support (4)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Three connectivity modes: </a:t>
            </a:r>
          </a:p>
          <a:p>
            <a:pPr marL="701675" lvl="2" indent="-342900"/>
            <a:r>
              <a:rPr lang="en-US" dirty="0"/>
              <a:t>Android, MPTCP, Seamless </a:t>
            </a:r>
          </a:p>
          <a:p>
            <a:pPr marL="342900" lvl="1" indent="-342900"/>
            <a:r>
              <a:rPr lang="en-US" dirty="0"/>
              <a:t>Nexus 5, Android 4.4.2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D22FA0-2C00-5A49-95CC-1197B3EB6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8" y="1151688"/>
            <a:ext cx="3233852" cy="356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40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Prediction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DE4BAF7E-8BA2-834A-B1AC-027D5E572E0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anchor="ctr"/>
          <a:lstStyle/>
          <a:p>
            <a:pPr algn="ctr"/>
            <a:r>
              <a:rPr lang="de-DE" sz="3600" i="1" dirty="0"/>
              <a:t>Demo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D879C51-84E0-134A-806C-632F243F8CE5}"/>
              </a:ext>
            </a:extLst>
          </p:cNvPr>
          <p:cNvSpPr txBox="1"/>
          <p:nvPr/>
        </p:nvSpPr>
        <p:spPr>
          <a:xfrm>
            <a:off x="3272160" y="3291830"/>
            <a:ext cx="2599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6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400" dirty="0" err="1">
                <a:solidFill>
                  <a:srgbClr val="00006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youtu.be</a:t>
            </a:r>
            <a:r>
              <a:rPr lang="en-US" sz="1400" dirty="0">
                <a:solidFill>
                  <a:srgbClr val="00006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/E0CFLk82s6s</a:t>
            </a:r>
            <a:endParaRPr lang="en-US" sz="1400" dirty="0">
              <a:solidFill>
                <a:srgbClr val="000064"/>
              </a:solidFill>
            </a:endParaRPr>
          </a:p>
        </p:txBody>
      </p:sp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18476294-F171-3A4E-AF20-81ACBFD8A7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8DD0FFF2-42DD-A641-80BF-13980769F1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8" t="2220" r="35973" b="52583"/>
          <a:stretch/>
        </p:blipFill>
        <p:spPr bwMode="auto">
          <a:xfrm>
            <a:off x="7658099" y="1225550"/>
            <a:ext cx="4921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75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48DB7-AA25-D445-8527-386E93D9CD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1" y="1185474"/>
            <a:ext cx="2447294" cy="3359957"/>
          </a:xfrm>
        </p:spPr>
        <p:txBody>
          <a:bodyPr anchor="ctr"/>
          <a:lstStyle/>
          <a:p>
            <a:pPr marL="0" indent="0" algn="ctr"/>
            <a:r>
              <a:rPr lang="en-US" dirty="0"/>
              <a:t>Communication</a:t>
            </a:r>
          </a:p>
          <a:p>
            <a:pPr marL="0" indent="0" algn="ctr"/>
            <a:endParaRPr lang="en-US" dirty="0"/>
          </a:p>
          <a:p>
            <a:pPr marL="0" indent="0" algn="ctr"/>
            <a:r>
              <a:rPr lang="en-US" dirty="0"/>
              <a:t>Information</a:t>
            </a:r>
          </a:p>
          <a:p>
            <a:pPr marL="0" indent="0" algn="ctr"/>
            <a:endParaRPr lang="en-US" dirty="0"/>
          </a:p>
          <a:p>
            <a:pPr marL="0" indent="0" algn="ctr"/>
            <a:r>
              <a:rPr lang="en-US" dirty="0"/>
              <a:t>Entertainment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D3873A-70EB-0441-BBF0-11DFA0AA7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77525" y="2019046"/>
            <a:ext cx="3492605" cy="17992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3C0C54-C153-4F40-AD3E-E7C029B6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366712"/>
            <a:ext cx="6982789" cy="628650"/>
          </a:xfrm>
        </p:spPr>
        <p:txBody>
          <a:bodyPr/>
          <a:lstStyle/>
          <a:p>
            <a:r>
              <a:rPr lang="en-US" dirty="0"/>
              <a:t>Introduction: Smartphones - Daily Companions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2A636B-F3AF-894F-88D0-182729255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9872" y="1248423"/>
            <a:ext cx="1799221" cy="3421937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9D0EFE8-442B-104D-B05C-956B704B6A31}"/>
              </a:ext>
            </a:extLst>
          </p:cNvPr>
          <p:cNvSpPr txBox="1">
            <a:spLocks/>
          </p:cNvSpPr>
          <p:nvPr/>
        </p:nvSpPr>
        <p:spPr bwMode="auto">
          <a:xfrm>
            <a:off x="6019870" y="1185474"/>
            <a:ext cx="2447294" cy="335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kern="0" dirty="0"/>
              <a:t>Wi-Fi</a:t>
            </a:r>
          </a:p>
          <a:p>
            <a:pPr marL="0" indent="0" algn="ctr"/>
            <a:endParaRPr lang="en-US" kern="0" dirty="0"/>
          </a:p>
          <a:p>
            <a:pPr marL="0" indent="0" algn="ctr"/>
            <a:r>
              <a:rPr lang="en-US" kern="0" dirty="0"/>
              <a:t>Cellular</a:t>
            </a:r>
          </a:p>
          <a:p>
            <a:pPr marL="0" indent="0" algn="ctr"/>
            <a:endParaRPr lang="en-US" kern="0" dirty="0"/>
          </a:p>
          <a:p>
            <a:pPr marL="0" indent="0" algn="ctr"/>
            <a:r>
              <a:rPr lang="en-US" kern="0" dirty="0">
                <a:sym typeface="Wingdings" pitchFamily="2" charset="2"/>
              </a:rPr>
              <a:t></a:t>
            </a:r>
            <a:r>
              <a:rPr lang="en-US" kern="0" dirty="0"/>
              <a:t> Handover</a:t>
            </a:r>
          </a:p>
        </p:txBody>
      </p:sp>
    </p:spTree>
    <p:extLst>
      <p:ext uri="{BB962C8B-B14F-4D97-AF65-F5344CB8AC3E}">
        <p14:creationId xmlns:p14="http://schemas.microsoft.com/office/powerpoint/2010/main" val="4243933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C79DE51A-FE1F-B245-8F98-706A369865D3}"/>
              </a:ext>
            </a:extLst>
          </p:cNvPr>
          <p:cNvSpPr txBox="1"/>
          <p:nvPr/>
        </p:nvSpPr>
        <p:spPr>
          <a:xfrm>
            <a:off x="1319349" y="6662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C10919B-E2C2-9A49-B3CF-6C8A10C4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" name="hoechst2019learning-demo">
            <a:hlinkClick r:id="" action="ppaction://media"/>
            <a:extLst>
              <a:ext uri="{FF2B5EF4-FFF2-40B4-BE49-F238E27FC236}">
                <a16:creationId xmlns:a16="http://schemas.microsoft.com/office/drawing/2014/main" id="{62FEF8AD-5F23-0B45-AB65-86904B486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2677" y="1809"/>
            <a:ext cx="9141323" cy="514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10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3FFA79-668C-DD42-9B0A-DEE4C4332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53"/>
          <a:stretch/>
        </p:blipFill>
        <p:spPr>
          <a:xfrm>
            <a:off x="107504" y="1419622"/>
            <a:ext cx="8873005" cy="12241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101A85B-533E-3349-9FC7-8B687110C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747"/>
          <a:stretch/>
        </p:blipFill>
        <p:spPr>
          <a:xfrm>
            <a:off x="107504" y="2991338"/>
            <a:ext cx="8873005" cy="1236596"/>
          </a:xfrm>
          <a:prstGeom prst="rect">
            <a:avLst/>
          </a:prstGeom>
        </p:spPr>
      </p:pic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EAB90332-E3FF-A34A-A6B8-9744B8C16311}"/>
              </a:ext>
            </a:extLst>
          </p:cNvPr>
          <p:cNvSpPr txBox="1">
            <a:spLocks/>
          </p:cNvSpPr>
          <p:nvPr/>
        </p:nvSpPr>
        <p:spPr bwMode="auto">
          <a:xfrm>
            <a:off x="181500" y="4299942"/>
            <a:ext cx="8844636" cy="46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kern="0" dirty="0"/>
              <a:t>Overview of Experimental Results</a:t>
            </a:r>
          </a:p>
        </p:txBody>
      </p:sp>
    </p:spTree>
    <p:extLst>
      <p:ext uri="{BB962C8B-B14F-4D97-AF65-F5344CB8AC3E}">
        <p14:creationId xmlns:p14="http://schemas.microsoft.com/office/powerpoint/2010/main" val="250951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Evaluation: </a:t>
            </a:r>
            <a:r>
              <a:rPr lang="en-US" dirty="0" err="1"/>
              <a:t>QoE</a:t>
            </a:r>
            <a:r>
              <a:rPr lang="en-US" dirty="0"/>
              <a:t> Results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7A6413-6E49-7642-BE15-CB3F8D10A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9772" y="1207670"/>
            <a:ext cx="4887800" cy="3088200"/>
          </a:xfrm>
          <a:prstGeom prst="rect">
            <a:avLst/>
          </a:prstGeom>
        </p:spPr>
      </p:pic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14250C65-70E7-C14A-8E04-49E7A369A7B7}"/>
              </a:ext>
            </a:extLst>
          </p:cNvPr>
          <p:cNvSpPr txBox="1">
            <a:spLocks/>
          </p:cNvSpPr>
          <p:nvPr/>
        </p:nvSpPr>
        <p:spPr bwMode="auto">
          <a:xfrm>
            <a:off x="181500" y="4299942"/>
            <a:ext cx="8844636" cy="46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i="1" kern="0" dirty="0" err="1"/>
              <a:t>MOS</a:t>
            </a:r>
            <a:r>
              <a:rPr lang="en-US" i="1" kern="0" baseline="-25000" dirty="0" err="1"/>
              <a:t>combined</a:t>
            </a:r>
            <a:r>
              <a:rPr lang="en-US" i="1" kern="0" dirty="0"/>
              <a:t> </a:t>
            </a:r>
            <a:r>
              <a:rPr lang="en-US" kern="0" dirty="0"/>
              <a:t>values grouped to connectivity modes and scenarios</a:t>
            </a:r>
          </a:p>
        </p:txBody>
      </p:sp>
    </p:spTree>
    <p:extLst>
      <p:ext uri="{BB962C8B-B14F-4D97-AF65-F5344CB8AC3E}">
        <p14:creationId xmlns:p14="http://schemas.microsoft.com/office/powerpoint/2010/main" val="2662153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48DB7-AA25-D445-8527-386E93D9CD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0" y="1185474"/>
            <a:ext cx="6983799" cy="335995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Novel data-driven approach for Wi-Fi loss prediction</a:t>
            </a:r>
          </a:p>
          <a:p>
            <a:pPr marL="701675" lvl="2" indent="-342900"/>
            <a:r>
              <a:rPr lang="en-US" dirty="0"/>
              <a:t>Precision of up to 0.97; Recall of up to 0.98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Promising results with MPTCP-based handovers</a:t>
            </a:r>
          </a:p>
          <a:p>
            <a:pPr marL="701675" lvl="2" indent="-342900"/>
            <a:r>
              <a:rPr lang="en-US" dirty="0" err="1"/>
              <a:t>QoE</a:t>
            </a:r>
            <a:r>
              <a:rPr lang="en-US" dirty="0"/>
              <a:t> improvements of 2.7 to 3.8 in certain scenarios</a:t>
            </a:r>
          </a:p>
          <a:p>
            <a:pPr marL="701675" lvl="2" indent="-342900"/>
            <a:r>
              <a:rPr lang="en-US" dirty="0"/>
              <a:t>Lower cellular data usage (50%) compared to traditional MPTCP handovers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D3873A-70EB-0441-BBF0-11DFA0AA7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321942" y="1978282"/>
            <a:ext cx="3492605" cy="17992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3C0C54-C153-4F40-AD3E-E7C029B6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366712"/>
            <a:ext cx="6982789" cy="62865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2A636B-F3AF-894F-88D0-182729255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9" y="1207659"/>
            <a:ext cx="1799221" cy="34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5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48DB7-AA25-D445-8527-386E93D9CD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0" y="1185474"/>
            <a:ext cx="6983799" cy="335995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Enlarge sensor variety: from contextual sensors to domain specific sensors, i.e., to detect high network load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Online learning on smartphones</a:t>
            </a:r>
          </a:p>
          <a:p>
            <a:pPr marL="701675" lvl="2" indent="-342900"/>
            <a:r>
              <a:rPr lang="en-US" dirty="0"/>
              <a:t>User-specific models, e.g., user / access point combinations</a:t>
            </a:r>
          </a:p>
          <a:p>
            <a:pPr marL="342900" lvl="1" indent="-342900"/>
            <a:r>
              <a:rPr lang="en-US" dirty="0"/>
              <a:t>Multi-RAT handover predictions (Wi-Fi, 3G, LTE, 5G, …)</a:t>
            </a:r>
          </a:p>
          <a:p>
            <a:pPr marL="342900" lvl="1" indent="-342900"/>
            <a:r>
              <a:rPr lang="en-US" dirty="0"/>
              <a:t>Hardware / low-level implementations</a:t>
            </a:r>
          </a:p>
          <a:p>
            <a:pPr marL="701675" lvl="2" indent="-342900"/>
            <a:r>
              <a:rPr lang="en-US" dirty="0"/>
              <a:t>Smartphone sensor hub, lightweight neural networks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D3873A-70EB-0441-BBF0-11DFA0AA7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321942" y="1978282"/>
            <a:ext cx="3492605" cy="17992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3C0C54-C153-4F40-AD3E-E7C029B6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366712"/>
            <a:ext cx="6982789" cy="628650"/>
          </a:xfrm>
        </p:spPr>
        <p:txBody>
          <a:bodyPr/>
          <a:lstStyle/>
          <a:p>
            <a:r>
              <a:rPr lang="en-US" dirty="0"/>
              <a:t>Future Work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2A636B-F3AF-894F-88D0-182729255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9" y="1207659"/>
            <a:ext cx="1799221" cy="34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00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2D3873A-70EB-0441-BBF0-11DFA0AA7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321942" y="1978282"/>
            <a:ext cx="3492605" cy="17992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3C0C54-C153-4F40-AD3E-E7C029B6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366712"/>
            <a:ext cx="6982789" cy="628650"/>
          </a:xfrm>
        </p:spPr>
        <p:txBody>
          <a:bodyPr/>
          <a:lstStyle/>
          <a:p>
            <a:r>
              <a:rPr lang="en-US" dirty="0"/>
              <a:t>One more thing…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2A636B-F3AF-894F-88D0-182729255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9" y="1207659"/>
            <a:ext cx="1799221" cy="34219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BA733C-7FC6-A94A-97B2-09F9FA61A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51" y="1515895"/>
            <a:ext cx="2499742" cy="2499742"/>
          </a:xfrm>
          <a:prstGeom prst="rect">
            <a:avLst/>
          </a:prstGeom>
        </p:spPr>
      </p:pic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A6ED1D23-40B9-4C49-ACD9-EF8F56482105}"/>
              </a:ext>
            </a:extLst>
          </p:cNvPr>
          <p:cNvSpPr txBox="1">
            <a:spLocks/>
          </p:cNvSpPr>
          <p:nvPr/>
        </p:nvSpPr>
        <p:spPr bwMode="auto">
          <a:xfrm>
            <a:off x="181500" y="4227934"/>
            <a:ext cx="6978445" cy="46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kern="0" dirty="0">
                <a:solidFill>
                  <a:srgbClr val="000064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kern="0" dirty="0" err="1">
                <a:solidFill>
                  <a:srgbClr val="000064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umr-ds.github.io</a:t>
            </a:r>
            <a:r>
              <a:rPr lang="en-US" kern="0" dirty="0">
                <a:solidFill>
                  <a:srgbClr val="000064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kern="0" dirty="0" err="1">
                <a:solidFill>
                  <a:srgbClr val="000064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seamcon</a:t>
            </a:r>
            <a:r>
              <a:rPr lang="en-US" kern="0" dirty="0">
                <a:solidFill>
                  <a:srgbClr val="000064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kern="0" dirty="0">
              <a:solidFill>
                <a:srgbClr val="0000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5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C0C54-C153-4F40-AD3E-E7C029B6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366712"/>
            <a:ext cx="6982789" cy="628650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FD39F8CC-38CB-E141-9DA8-20039879B11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anchor="ctr"/>
          <a:lstStyle/>
          <a:p>
            <a:pPr algn="ctr"/>
            <a:r>
              <a:rPr lang="de-DE" sz="1800" i="1" dirty="0"/>
              <a:t>Time </a:t>
            </a:r>
            <a:r>
              <a:rPr lang="de-DE" sz="1800" i="1" dirty="0" err="1"/>
              <a:t>for</a:t>
            </a:r>
            <a:endParaRPr lang="de-DE" sz="1800" i="1" dirty="0"/>
          </a:p>
          <a:p>
            <a:pPr algn="ctr"/>
            <a:r>
              <a:rPr lang="de-DE" sz="3600" dirty="0" err="1"/>
              <a:t>Questions</a:t>
            </a:r>
            <a:endParaRPr lang="de-DE" sz="3600" dirty="0"/>
          </a:p>
          <a:p>
            <a:pPr algn="ctr"/>
            <a:endParaRPr lang="de-DE" sz="3600" i="1" dirty="0"/>
          </a:p>
        </p:txBody>
      </p:sp>
    </p:spTree>
    <p:extLst>
      <p:ext uri="{BB962C8B-B14F-4D97-AF65-F5344CB8AC3E}">
        <p14:creationId xmlns:p14="http://schemas.microsoft.com/office/powerpoint/2010/main" val="3687400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Evaluation: User-based Data Split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538669-D7EC-624A-8CFF-C8FBE9171C8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0" y="1185474"/>
            <a:ext cx="6522406" cy="1679977"/>
          </a:xfrm>
        </p:spPr>
        <p:txBody>
          <a:bodyPr/>
          <a:lstStyle/>
          <a:p>
            <a:pPr marL="342900" lvl="1" indent="-342900"/>
            <a:r>
              <a:rPr lang="en-US" i="1" dirty="0"/>
              <a:t>Full Feature Vector: </a:t>
            </a:r>
            <a:r>
              <a:rPr lang="en-US" dirty="0"/>
              <a:t>0.91, 0.72, and 0.68 precision in the Wi-Fi loss class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i="1" dirty="0"/>
              <a:t>Reduced Feature Vector: </a:t>
            </a:r>
            <a:r>
              <a:rPr lang="en-US" dirty="0"/>
              <a:t>0.93, 0.92, and 0.79 precision in the Wi-Fi loss class  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C1E821CB-B075-744C-9720-44D202A6EC1D}"/>
              </a:ext>
            </a:extLst>
          </p:cNvPr>
          <p:cNvSpPr txBox="1">
            <a:spLocks/>
          </p:cNvSpPr>
          <p:nvPr/>
        </p:nvSpPr>
        <p:spPr bwMode="auto">
          <a:xfrm>
            <a:off x="180490" y="2863250"/>
            <a:ext cx="8783020" cy="19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/>
            <a:r>
              <a:rPr lang="en-US" kern="0" dirty="0"/>
              <a:t>Neural networks are capable of predicting Wi-Fi loss.</a:t>
            </a:r>
          </a:p>
          <a:p>
            <a:pPr marL="701675" lvl="2" indent="-342900"/>
            <a:r>
              <a:rPr lang="en-US" kern="0" dirty="0"/>
              <a:t>The </a:t>
            </a:r>
            <a:r>
              <a:rPr lang="en-US" i="1" kern="0" dirty="0"/>
              <a:t>Reduced Feature Vector </a:t>
            </a:r>
            <a:r>
              <a:rPr lang="en-US" kern="0" dirty="0"/>
              <a:t>generalizes better;</a:t>
            </a:r>
          </a:p>
          <a:p>
            <a:pPr marL="701675" lvl="2" indent="-342900"/>
            <a:r>
              <a:rPr lang="en-US" kern="0" dirty="0"/>
              <a:t>per-user training significantly improves the results.</a:t>
            </a:r>
          </a:p>
          <a:p>
            <a:pPr marL="342900" lvl="1" indent="-342900"/>
            <a:r>
              <a:rPr lang="en-US" kern="0" dirty="0"/>
              <a:t>Overall best performance: </a:t>
            </a:r>
            <a:r>
              <a:rPr lang="en-US" i="1" kern="0" dirty="0"/>
              <a:t>NN 3 </a:t>
            </a:r>
            <a:r>
              <a:rPr lang="en-US" kern="0" dirty="0"/>
              <a:t>with the </a:t>
            </a:r>
            <a:r>
              <a:rPr lang="en-US" i="1" kern="0" dirty="0"/>
              <a:t>Reduced Feature Vector</a:t>
            </a:r>
            <a:r>
              <a:rPr lang="en-US" kern="0" dirty="0"/>
              <a:t> </a:t>
            </a:r>
          </a:p>
        </p:txBody>
      </p:sp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3855879E-6A64-1E48-A889-675323931E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23DF7D49-5500-2149-A718-FCB4E0B42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59572" r="65889" b="1118"/>
          <a:stretch/>
        </p:blipFill>
        <p:spPr bwMode="auto">
          <a:xfrm>
            <a:off x="6737351" y="2184400"/>
            <a:ext cx="736600" cy="65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384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2C19527-ED0C-0640-8129-7451E57C1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962" y="1995686"/>
            <a:ext cx="6420080" cy="1584175"/>
          </a:xfrm>
          <a:prstGeom prst="rect">
            <a:avLst/>
          </a:prstGeom>
        </p:spPr>
      </p:pic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50983249-6A95-004F-9D22-5171EC5B8B74}"/>
              </a:ext>
            </a:extLst>
          </p:cNvPr>
          <p:cNvSpPr txBox="1">
            <a:spLocks/>
          </p:cNvSpPr>
          <p:nvPr/>
        </p:nvSpPr>
        <p:spPr bwMode="auto">
          <a:xfrm>
            <a:off x="181500" y="4299942"/>
            <a:ext cx="8844636" cy="46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dirty="0"/>
              <a:t>Mean Opinion Score as </a:t>
            </a:r>
            <a:r>
              <a:rPr lang="en-US" dirty="0" err="1"/>
              <a:t>QoE</a:t>
            </a:r>
            <a:r>
              <a:rPr lang="en-US" dirty="0"/>
              <a:t> Metric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92766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Evaluation: </a:t>
            </a:r>
            <a:r>
              <a:rPr lang="en-US" dirty="0" err="1"/>
              <a:t>QoE</a:t>
            </a:r>
            <a:r>
              <a:rPr lang="en-US" dirty="0"/>
              <a:t> Results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14250C65-70E7-C14A-8E04-49E7A369A7B7}"/>
              </a:ext>
            </a:extLst>
          </p:cNvPr>
          <p:cNvSpPr txBox="1">
            <a:spLocks/>
          </p:cNvSpPr>
          <p:nvPr/>
        </p:nvSpPr>
        <p:spPr bwMode="auto">
          <a:xfrm>
            <a:off x="181500" y="4299942"/>
            <a:ext cx="8844636" cy="46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i="1" kern="0" dirty="0"/>
              <a:t>Stock and Seamless in Scenario 3</a:t>
            </a:r>
            <a:endParaRPr lang="en-US" kern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D4F655-1446-B445-BC2B-F47DC2C69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1140591"/>
            <a:ext cx="4032448" cy="26102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D3A3092-15DD-8842-83CC-24AFE00C8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1140591"/>
            <a:ext cx="4032448" cy="2610290"/>
          </a:xfrm>
          <a:prstGeom prst="rect">
            <a:avLst/>
          </a:prstGeom>
        </p:spPr>
      </p:pic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2EDDE98A-774B-2C43-A004-668C3E5DF979}"/>
              </a:ext>
            </a:extLst>
          </p:cNvPr>
          <p:cNvSpPr txBox="1">
            <a:spLocks/>
          </p:cNvSpPr>
          <p:nvPr/>
        </p:nvSpPr>
        <p:spPr bwMode="auto">
          <a:xfrm>
            <a:off x="1119297" y="3838429"/>
            <a:ext cx="3240360" cy="46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kern="0" dirty="0"/>
              <a:t>a) </a:t>
            </a:r>
            <a:r>
              <a:rPr lang="en-US" i="1" kern="0" dirty="0"/>
              <a:t>Stock Android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BDB8DD0D-5640-6A4E-B7C3-3E087E6A51A5}"/>
              </a:ext>
            </a:extLst>
          </p:cNvPr>
          <p:cNvSpPr txBox="1">
            <a:spLocks/>
          </p:cNvSpPr>
          <p:nvPr/>
        </p:nvSpPr>
        <p:spPr bwMode="auto">
          <a:xfrm>
            <a:off x="5151745" y="3838428"/>
            <a:ext cx="3240360" cy="46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kern="0" dirty="0"/>
              <a:t>b) </a:t>
            </a:r>
            <a:r>
              <a:rPr lang="en-US" i="1" kern="0" dirty="0"/>
              <a:t>Seamless</a:t>
            </a:r>
          </a:p>
        </p:txBody>
      </p:sp>
    </p:spTree>
    <p:extLst>
      <p:ext uri="{BB962C8B-B14F-4D97-AF65-F5344CB8AC3E}">
        <p14:creationId xmlns:p14="http://schemas.microsoft.com/office/powerpoint/2010/main" val="3164515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Vertical Handovers Today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2C695F-0CD8-E848-9E3A-4826AB0C713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0" y="1185474"/>
            <a:ext cx="6821383" cy="335995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Handovers are performed reactively:</a:t>
            </a:r>
          </a:p>
          <a:p>
            <a:pPr marL="701675" lvl="2" indent="-342900"/>
            <a:r>
              <a:rPr lang="en-US" dirty="0"/>
              <a:t>Based on weak RSSI or high packet loss</a:t>
            </a:r>
          </a:p>
          <a:p>
            <a:pPr marL="701675" lvl="2" indent="-342900"/>
            <a:r>
              <a:rPr lang="en-US" dirty="0"/>
              <a:t>Change of default gateway</a:t>
            </a:r>
          </a:p>
          <a:p>
            <a:pPr marL="881062" lvl="3" indent="-342900"/>
            <a:r>
              <a:rPr lang="en-US" dirty="0"/>
              <a:t>Application has to deal with connection loss</a:t>
            </a:r>
          </a:p>
          <a:p>
            <a:pPr marL="881062" lvl="3" indent="-342900"/>
            <a:endParaRPr lang="en-US" dirty="0"/>
          </a:p>
          <a:p>
            <a:pPr marL="342900" lvl="1" indent="-342900"/>
            <a:r>
              <a:rPr lang="en-US" dirty="0"/>
              <a:t>Multipath-TCP enables seamless handovers</a:t>
            </a:r>
          </a:p>
          <a:p>
            <a:pPr marL="701675" lvl="2" indent="-342900"/>
            <a:r>
              <a:rPr lang="en-US" dirty="0"/>
              <a:t>Multiple </a:t>
            </a:r>
            <a:r>
              <a:rPr lang="en-US" dirty="0" err="1"/>
              <a:t>subflows</a:t>
            </a:r>
            <a:r>
              <a:rPr lang="en-US" dirty="0"/>
              <a:t> on all available network interfaces</a:t>
            </a:r>
          </a:p>
          <a:p>
            <a:pPr marL="701675" lvl="2" indent="-342900"/>
            <a:r>
              <a:rPr lang="en-US" dirty="0"/>
              <a:t>Drawback: energy usage, use of limited data plans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2A0F16-7C5B-F743-911A-70EB1FDE4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9" y="1207659"/>
            <a:ext cx="1799221" cy="34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83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Evaluation: Power consumption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14250C65-70E7-C14A-8E04-49E7A369A7B7}"/>
              </a:ext>
            </a:extLst>
          </p:cNvPr>
          <p:cNvSpPr txBox="1">
            <a:spLocks/>
          </p:cNvSpPr>
          <p:nvPr/>
        </p:nvSpPr>
        <p:spPr bwMode="auto">
          <a:xfrm>
            <a:off x="181500" y="4299942"/>
            <a:ext cx="8844636" cy="46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en-US" kern="0" dirty="0"/>
              <a:t>Power consumption across different connectivity modes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D0DECC-032E-E14B-911F-58E84769C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716" y="1313738"/>
            <a:ext cx="5112568" cy="297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1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Contributions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2C695F-0CD8-E848-9E3A-4826AB0C713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0" y="1185474"/>
            <a:ext cx="6821383" cy="3359957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Novel data-driven, proactive approach for seamless vertical Wi-Fi/cellular handovers</a:t>
            </a:r>
          </a:p>
          <a:p>
            <a:pPr marL="342900" lvl="1" indent="-342900"/>
            <a:r>
              <a:rPr lang="en-US" dirty="0"/>
              <a:t>Multiple heterogeneous smartphone sensors to predict Wi-Fi connection loss</a:t>
            </a:r>
          </a:p>
          <a:p>
            <a:pPr marL="342900" lvl="1" indent="-342900"/>
            <a:r>
              <a:rPr lang="en-US" dirty="0"/>
              <a:t>Multipath-TCP based seamless connection handover</a:t>
            </a:r>
          </a:p>
          <a:p>
            <a:pPr marL="342900" lvl="1" indent="-342900"/>
            <a:r>
              <a:rPr lang="en-US" dirty="0"/>
              <a:t>Experimental evaluation based on Quality of Experience</a:t>
            </a:r>
          </a:p>
          <a:p>
            <a:pPr marL="342900" lvl="1" indent="-342900"/>
            <a:r>
              <a:rPr lang="en-US" dirty="0"/>
              <a:t>Open demo implementation and experimental artifacts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B6881C-6255-6749-A760-258974CD8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88" y="1116634"/>
            <a:ext cx="17907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81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Overview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491E2AC7-159D-0848-A681-640EC0A62498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3700" y="1188449"/>
            <a:ext cx="4776599" cy="3532693"/>
          </a:xfrm>
        </p:spPr>
      </p:pic>
    </p:spTree>
    <p:extLst>
      <p:ext uri="{BB962C8B-B14F-4D97-AF65-F5344CB8AC3E}">
        <p14:creationId xmlns:p14="http://schemas.microsoft.com/office/powerpoint/2010/main" val="2237548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Smartphone Sensor Readings</a:t>
            </a:r>
          </a:p>
        </p:txBody>
      </p:sp>
      <p:pic>
        <p:nvPicPr>
          <p:cNvPr id="7" name="Inhaltsplatzhalter 9">
            <a:extLst>
              <a:ext uri="{FF2B5EF4-FFF2-40B4-BE49-F238E27FC236}">
                <a16:creationId xmlns:a16="http://schemas.microsoft.com/office/drawing/2014/main" id="{62336486-ADD7-604F-B6F6-3340B2B0C9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AEE3F66-9BD5-7640-984D-727AB6A46AE1}"/>
              </a:ext>
            </a:extLst>
          </p:cNvPr>
          <p:cNvSpPr txBox="1"/>
          <p:nvPr/>
        </p:nvSpPr>
        <p:spPr>
          <a:xfrm>
            <a:off x="180490" y="1200283"/>
            <a:ext cx="4514008" cy="333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Wi-Fi Properties       </a:t>
            </a:r>
            <a:r>
              <a:rPr lang="en-US" dirty="0">
                <a:solidFill>
                  <a:srgbClr val="5FB760"/>
                </a:solidFill>
              </a:rPr>
              <a:t>Linear Acceleration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E15D5D"/>
                </a:solidFill>
              </a:rPr>
              <a:t>Spatial Orientation    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Ringer Mode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Wi-Fi Access Points      </a:t>
            </a:r>
            <a:r>
              <a:rPr lang="en-US" dirty="0">
                <a:solidFill>
                  <a:srgbClr val="5698C7"/>
                </a:solidFill>
              </a:rPr>
              <a:t>Power State</a:t>
            </a:r>
            <a:r>
              <a:rPr lang="en-US" dirty="0"/>
              <a:t>      </a:t>
            </a:r>
            <a:r>
              <a:rPr lang="en-US" dirty="0">
                <a:solidFill>
                  <a:srgbClr val="FF9E4A"/>
                </a:solidFill>
              </a:rPr>
              <a:t>Magnetic Field</a:t>
            </a:r>
            <a:r>
              <a:rPr lang="en-US" dirty="0"/>
              <a:t>    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Audio State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Counter     Bluetooth Neighborhood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Gravity     </a:t>
            </a:r>
            <a:r>
              <a:rPr lang="en-US" dirty="0"/>
              <a:t> </a:t>
            </a:r>
            <a:r>
              <a:rPr lang="en-US" dirty="0">
                <a:solidFill>
                  <a:srgbClr val="AF8CCE"/>
                </a:solidFill>
              </a:rPr>
              <a:t>Atmospheric Pressure</a:t>
            </a:r>
            <a:endParaRPr lang="en-US" dirty="0"/>
          </a:p>
        </p:txBody>
      </p:sp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CE0E97A4-2338-F245-89B0-73B59C475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521" r="66849" b="51716"/>
          <a:stretch/>
        </p:blipFill>
        <p:spPr bwMode="auto">
          <a:xfrm>
            <a:off x="6804248" y="1347614"/>
            <a:ext cx="6480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521B7B0-CDC6-E847-A7AF-317EE1427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89" y="1120418"/>
            <a:ext cx="17907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3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Data Example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E4DCAA-C784-0046-9AE1-5AEA97975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1119188"/>
            <a:ext cx="5472607" cy="3648405"/>
          </a:xfrm>
          <a:prstGeom prst="rect">
            <a:avLst/>
          </a:prstGeom>
        </p:spPr>
      </p:pic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F53AF5ED-6AFB-664D-9358-CA1F8BCF7D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CD5013A-E1AD-5140-B801-0B7B7E9DF1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521" r="66849" b="51716"/>
          <a:stretch/>
        </p:blipFill>
        <p:spPr bwMode="auto">
          <a:xfrm>
            <a:off x="6804248" y="1347614"/>
            <a:ext cx="6480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464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84EC0A4-8CD3-3B41-800A-72303F4E87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0490" y="1185474"/>
            <a:ext cx="6522406" cy="3359957"/>
          </a:xfrm>
        </p:spPr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US" dirty="0"/>
              <a:t>20 GB of sensor data from five different users</a:t>
            </a:r>
          </a:p>
          <a:p>
            <a:pPr marL="815975" lvl="2" indent="-457200"/>
            <a:r>
              <a:rPr lang="en-US" dirty="0"/>
              <a:t>Running for the whole day – daily lives of users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/>
              <a:t>900,000 unique samples, collected in three months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/>
              <a:t>Training and test set</a:t>
            </a:r>
          </a:p>
          <a:p>
            <a:pPr marL="815975" lvl="2" indent="-457200">
              <a:buFont typeface="+mj-lt"/>
              <a:buAutoNum type="alphaLcParenR"/>
            </a:pPr>
            <a:r>
              <a:rPr lang="en-US" dirty="0"/>
              <a:t>Random split of all available samples (70:30)</a:t>
            </a:r>
          </a:p>
          <a:p>
            <a:pPr marL="815975" lvl="2" indent="-457200">
              <a:buFont typeface="+mj-lt"/>
              <a:buAutoNum type="alphaLcParenR"/>
            </a:pPr>
            <a:r>
              <a:rPr lang="en-US" dirty="0"/>
              <a:t>User-based split: learn with some users, test with the others</a:t>
            </a:r>
          </a:p>
        </p:txBody>
      </p:sp>
      <p:pic>
        <p:nvPicPr>
          <p:cNvPr id="6" name="Inhaltsplatzhalter 9">
            <a:extLst>
              <a:ext uri="{FF2B5EF4-FFF2-40B4-BE49-F238E27FC236}">
                <a16:creationId xmlns:a16="http://schemas.microsoft.com/office/drawing/2014/main" id="{8261B793-747C-1241-9534-A58AFDA6A8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EC2F18A2-6B35-FB49-88A4-AB4FAA66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2" t="9520" r="4936" b="52583"/>
          <a:stretch/>
        </p:blipFill>
        <p:spPr bwMode="auto">
          <a:xfrm>
            <a:off x="8388424" y="1347614"/>
            <a:ext cx="463476" cy="63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44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91807-385B-5D45-BAF9-D53EC42F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Selection: Observation &amp; Prediction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12E5836-72DE-7545-BBF0-848110A25436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86" y="1287678"/>
            <a:ext cx="5722086" cy="3452566"/>
          </a:xfrm>
        </p:spPr>
      </p:pic>
      <p:pic>
        <p:nvPicPr>
          <p:cNvPr id="6" name="Inhaltsplatzhalter 9">
            <a:extLst>
              <a:ext uri="{FF2B5EF4-FFF2-40B4-BE49-F238E27FC236}">
                <a16:creationId xmlns:a16="http://schemas.microsoft.com/office/drawing/2014/main" id="{70444ACF-86D4-BD46-9CAD-7E426A6B55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2896" y="1188406"/>
            <a:ext cx="2260614" cy="16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D535A818-825C-2140-AC79-84399D9B6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9" t="53115" r="3392" b="1118"/>
          <a:stretch/>
        </p:blipFill>
        <p:spPr bwMode="auto">
          <a:xfrm>
            <a:off x="8324850" y="2076450"/>
            <a:ext cx="561975" cy="76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456129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svorlage_BWL9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Präsentationsvorlage_BWL9</Template>
  <TotalTime>0</TotalTime>
  <Words>2460</Words>
  <Application>Microsoft Macintosh PowerPoint</Application>
  <PresentationFormat>Bildschirmpräsentation (16:9)</PresentationFormat>
  <Paragraphs>403</Paragraphs>
  <Slides>30</Slides>
  <Notes>30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Arial</vt:lpstr>
      <vt:lpstr>Bitstream Charter</vt:lpstr>
      <vt:lpstr>Stafford</vt:lpstr>
      <vt:lpstr>Wingdings</vt:lpstr>
      <vt:lpstr>Präsentationsvorlage_BWL9</vt:lpstr>
      <vt:lpstr> Learning Wi-Fi Connection Loss Predictions for Seamless Vertical Handovers Using Multipath TCP </vt:lpstr>
      <vt:lpstr>Introduction: Smartphones - Daily Companions</vt:lpstr>
      <vt:lpstr>Introduction: Vertical Handovers Today</vt:lpstr>
      <vt:lpstr>Introduction: Contributions</vt:lpstr>
      <vt:lpstr>Conceptual Overview</vt:lpstr>
      <vt:lpstr>Smartphone Sensor Readings</vt:lpstr>
      <vt:lpstr>Sensor Data Example</vt:lpstr>
      <vt:lpstr>Data Collection</vt:lpstr>
      <vt:lpstr>Feature Selection: Observation &amp; Prediction</vt:lpstr>
      <vt:lpstr>Feature Selection: Input Vectors</vt:lpstr>
      <vt:lpstr>Machine Learning: Random Forest</vt:lpstr>
      <vt:lpstr>Machine Learning: Neural Networks</vt:lpstr>
      <vt:lpstr>Model Evaluation: Random Data Split</vt:lpstr>
      <vt:lpstr>Model Evaluation: Example</vt:lpstr>
      <vt:lpstr>Online Prediction: Mobile Application</vt:lpstr>
      <vt:lpstr>Online Prediction: DASH.js Video</vt:lpstr>
      <vt:lpstr>Online Prediction: MPTCP Handovers</vt:lpstr>
      <vt:lpstr>Experimental Evaluation: Scenarios</vt:lpstr>
      <vt:lpstr>Online Prediction</vt:lpstr>
      <vt:lpstr>PowerPoint-Präsentation</vt:lpstr>
      <vt:lpstr>Experimental Evaluation</vt:lpstr>
      <vt:lpstr>Experimental Evaluation: QoE Results</vt:lpstr>
      <vt:lpstr>Conclusion</vt:lpstr>
      <vt:lpstr>Future Work</vt:lpstr>
      <vt:lpstr>One more thing…</vt:lpstr>
      <vt:lpstr>The End</vt:lpstr>
      <vt:lpstr>Model Evaluation: User-based Data Split</vt:lpstr>
      <vt:lpstr>Experimental Evaluation</vt:lpstr>
      <vt:lpstr>Experimental Evaluation: QoE Results</vt:lpstr>
      <vt:lpstr>Experimental Evaluation: Power consumption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Jonas Höchst</cp:lastModifiedBy>
  <cp:revision>176</cp:revision>
  <cp:lastPrinted>2019-10-12T11:14:55Z</cp:lastPrinted>
  <dcterms:created xsi:type="dcterms:W3CDTF">2009-12-23T09:42:49Z</dcterms:created>
  <dcterms:modified xsi:type="dcterms:W3CDTF">2019-10-15T08:26:02Z</dcterms:modified>
</cp:coreProperties>
</file>